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Mona Sans Semi Bold" panose="020B0604020202020204" charset="0"/>
      <p:regular r:id="rId13"/>
    </p:embeddedFont>
    <p:embeddedFont>
      <p:font typeface="Consolas" panose="020B0609020204030204" pitchFamily="49" charset="0"/>
      <p:regular r:id="rId14"/>
      <p:bold r:id="rId15"/>
      <p:italic r:id="rId16"/>
      <p:boldItalic r:id="rId17"/>
    </p:embeddedFont>
    <p:embeddedFont>
      <p:font typeface="Calibri" panose="020F0502020204030204" pitchFamily="34" charset="0"/>
      <p:regular r:id="rId18"/>
      <p:bold r:id="rId19"/>
      <p:italic r:id="rId20"/>
      <p:boldItalic r:id="rId21"/>
    </p:embeddedFont>
    <p:embeddedFont>
      <p:font typeface="Funnel Sans" panose="020B0604020202020204" charset="0"/>
      <p:regular r:id="rId22"/>
    </p:embeddedFont>
  </p:embeddedFontLst>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6" d="100"/>
          <a:sy n="96" d="100"/>
        </p:scale>
        <p:origin x="3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1789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74294"/>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Mastering JMS: Essential Messaging for Java Developers</a:t>
            </a:r>
            <a:endParaRPr lang="en-US" sz="4450" dirty="0"/>
          </a:p>
        </p:txBody>
      </p:sp>
      <p:sp>
        <p:nvSpPr>
          <p:cNvPr id="4" name="Text 1"/>
          <p:cNvSpPr/>
          <p:nvPr/>
        </p:nvSpPr>
        <p:spPr>
          <a:xfrm>
            <a:off x="793790" y="4440793"/>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This presentation delves into the fundamentals of the Java Message Service (JMS), exploring its core concepts, architectural patterns, and practical applications for building robust, scalable enterprise systems. We'll cover everything from basic API components to advanced integration patterns, including a look at Spring Framework's powerful JMS support.</a:t>
            </a:r>
            <a:endParaRPr lang="en-US" sz="175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9381" y="596622"/>
            <a:ext cx="7531418" cy="678061"/>
          </a:xfrm>
          <a:prstGeom prst="rect">
            <a:avLst/>
          </a:prstGeom>
          <a:noFill/>
          <a:ln/>
        </p:spPr>
        <p:txBody>
          <a:bodyPr wrap="none" lIns="0" tIns="0" rIns="0" bIns="0" rtlCol="0" anchor="t"/>
          <a:lstStyle/>
          <a:p>
            <a:pPr marL="0" indent="0" algn="l">
              <a:lnSpc>
                <a:spcPts val="5300"/>
              </a:lnSpc>
              <a:buNone/>
            </a:pPr>
            <a:r>
              <a:rPr lang="en-US" sz="4250" dirty="0">
                <a:solidFill>
                  <a:srgbClr val="373B48"/>
                </a:solidFill>
                <a:latin typeface="Mona Sans Semi Bold" pitchFamily="34" charset="0"/>
                <a:ea typeface="Mona Sans Semi Bold" pitchFamily="34" charset="-122"/>
                <a:cs typeface="Mona Sans Semi Bold" pitchFamily="34" charset="-120"/>
              </a:rPr>
              <a:t>Key Takeaways &amp; Next Steps</a:t>
            </a:r>
            <a:endParaRPr lang="en-US" sz="4250" dirty="0"/>
          </a:p>
        </p:txBody>
      </p:sp>
      <p:sp>
        <p:nvSpPr>
          <p:cNvPr id="3" name="Text 1"/>
          <p:cNvSpPr/>
          <p:nvPr/>
        </p:nvSpPr>
        <p:spPr>
          <a:xfrm>
            <a:off x="759381" y="1708547"/>
            <a:ext cx="13111639" cy="1041202"/>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JMS remains a powerful tool for building </a:t>
            </a:r>
            <a:r>
              <a:rPr lang="en-US" sz="1700" b="1" dirty="0">
                <a:solidFill>
                  <a:srgbClr val="52586B"/>
                </a:solidFill>
                <a:latin typeface="Funnel Sans" pitchFamily="34" charset="0"/>
                <a:ea typeface="Funnel Sans" pitchFamily="34" charset="-122"/>
                <a:cs typeface="Funnel Sans" pitchFamily="34" charset="-120"/>
              </a:rPr>
              <a:t>asynchronous, robust,</a:t>
            </a:r>
            <a:r>
              <a:rPr lang="en-US" sz="1700" dirty="0">
                <a:solidFill>
                  <a:srgbClr val="52586B"/>
                </a:solidFill>
                <a:latin typeface="Funnel Sans" pitchFamily="34" charset="0"/>
                <a:ea typeface="Funnel Sans" pitchFamily="34" charset="-122"/>
                <a:cs typeface="Funnel Sans" pitchFamily="34" charset="-120"/>
              </a:rPr>
              <a:t> and </a:t>
            </a:r>
            <a:r>
              <a:rPr lang="en-US" sz="1700" b="1" dirty="0">
                <a:solidFill>
                  <a:srgbClr val="52586B"/>
                </a:solidFill>
                <a:latin typeface="Funnel Sans" pitchFamily="34" charset="0"/>
                <a:ea typeface="Funnel Sans" pitchFamily="34" charset="-122"/>
                <a:cs typeface="Funnel Sans" pitchFamily="34" charset="-120"/>
              </a:rPr>
              <a:t>scalable</a:t>
            </a:r>
            <a:r>
              <a:rPr lang="en-US" sz="1700" dirty="0">
                <a:solidFill>
                  <a:srgbClr val="52586B"/>
                </a:solidFill>
                <a:latin typeface="Funnel Sans" pitchFamily="34" charset="0"/>
                <a:ea typeface="Funnel Sans" pitchFamily="34" charset="-122"/>
                <a:cs typeface="Funnel Sans" pitchFamily="34" charset="-120"/>
              </a:rPr>
              <a:t> enterprise applications in the Java ecosystem. By embracing its core principles and leveraging modern integration frameworks, developers can create highly efficient and resilient systems.</a:t>
            </a:r>
            <a:endParaRPr lang="en-US" sz="1700" dirty="0"/>
          </a:p>
        </p:txBody>
      </p:sp>
      <p:sp>
        <p:nvSpPr>
          <p:cNvPr id="4" name="Shape 2"/>
          <p:cNvSpPr/>
          <p:nvPr/>
        </p:nvSpPr>
        <p:spPr>
          <a:xfrm>
            <a:off x="759381" y="2993827"/>
            <a:ext cx="13111639" cy="3209449"/>
          </a:xfrm>
          <a:prstGeom prst="roundRect">
            <a:avLst>
              <a:gd name="adj" fmla="val 2840"/>
            </a:avLst>
          </a:prstGeom>
          <a:solidFill>
            <a:srgbClr val="E2E4E9"/>
          </a:solidFill>
          <a:ln w="7620">
            <a:solidFill>
              <a:srgbClr val="C8CACF"/>
            </a:solidFill>
            <a:prstDash val="solid"/>
          </a:ln>
        </p:spPr>
      </p:sp>
      <p:sp>
        <p:nvSpPr>
          <p:cNvPr id="5" name="Shape 3"/>
          <p:cNvSpPr/>
          <p:nvPr/>
        </p:nvSpPr>
        <p:spPr>
          <a:xfrm>
            <a:off x="767001" y="3001447"/>
            <a:ext cx="6548199" cy="1597104"/>
          </a:xfrm>
          <a:prstGeom prst="roundRect">
            <a:avLst>
              <a:gd name="adj" fmla="val 5706"/>
            </a:avLst>
          </a:prstGeom>
          <a:solidFill>
            <a:srgbClr val="E2E4E9"/>
          </a:solidFill>
          <a:ln/>
        </p:spPr>
      </p:sp>
      <p:sp>
        <p:nvSpPr>
          <p:cNvPr id="6" name="Text 4"/>
          <p:cNvSpPr/>
          <p:nvPr/>
        </p:nvSpPr>
        <p:spPr>
          <a:xfrm>
            <a:off x="983933" y="3218378"/>
            <a:ext cx="3207782" cy="338971"/>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latin typeface="Mona Sans Semi Bold" pitchFamily="34" charset="0"/>
                <a:ea typeface="Mona Sans Semi Bold" pitchFamily="34" charset="-122"/>
                <a:cs typeface="Mona Sans Semi Bold" pitchFamily="34" charset="-120"/>
              </a:rPr>
              <a:t>Embrace Asynchronicity</a:t>
            </a:r>
            <a:endParaRPr lang="en-US" sz="2100" dirty="0"/>
          </a:p>
        </p:txBody>
      </p:sp>
      <p:sp>
        <p:nvSpPr>
          <p:cNvPr id="7" name="Text 5"/>
          <p:cNvSpPr/>
          <p:nvPr/>
        </p:nvSpPr>
        <p:spPr>
          <a:xfrm>
            <a:off x="983933" y="3687485"/>
            <a:ext cx="6114336" cy="347067"/>
          </a:xfrm>
          <a:prstGeom prst="rect">
            <a:avLst/>
          </a:prstGeom>
          <a:noFill/>
          <a:ln/>
        </p:spPr>
        <p:txBody>
          <a:bodyPr wrap="non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Loose coupling promotes system flexibility and resilience.</a:t>
            </a:r>
            <a:endParaRPr lang="en-US" sz="1700" dirty="0"/>
          </a:p>
        </p:txBody>
      </p:sp>
      <p:sp>
        <p:nvSpPr>
          <p:cNvPr id="8" name="Shape 6"/>
          <p:cNvSpPr/>
          <p:nvPr/>
        </p:nvSpPr>
        <p:spPr>
          <a:xfrm>
            <a:off x="7315200" y="3001447"/>
            <a:ext cx="6548199" cy="1597104"/>
          </a:xfrm>
          <a:prstGeom prst="rect">
            <a:avLst/>
          </a:prstGeom>
          <a:solidFill>
            <a:srgbClr val="E2E4E9"/>
          </a:solidFill>
          <a:ln/>
        </p:spPr>
      </p:sp>
      <p:sp>
        <p:nvSpPr>
          <p:cNvPr id="9" name="Shape 7"/>
          <p:cNvSpPr/>
          <p:nvPr/>
        </p:nvSpPr>
        <p:spPr>
          <a:xfrm>
            <a:off x="7315200" y="3001447"/>
            <a:ext cx="30480" cy="1597104"/>
          </a:xfrm>
          <a:prstGeom prst="roundRect">
            <a:avLst>
              <a:gd name="adj" fmla="val 298993"/>
            </a:avLst>
          </a:prstGeom>
          <a:solidFill>
            <a:srgbClr val="C8CACF"/>
          </a:solidFill>
          <a:ln/>
        </p:spPr>
      </p:sp>
      <p:sp>
        <p:nvSpPr>
          <p:cNvPr id="10" name="Text 8"/>
          <p:cNvSpPr/>
          <p:nvPr/>
        </p:nvSpPr>
        <p:spPr>
          <a:xfrm>
            <a:off x="7532132" y="3218378"/>
            <a:ext cx="4422815" cy="338971"/>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latin typeface="Mona Sans Semi Bold" pitchFamily="34" charset="0"/>
                <a:ea typeface="Mona Sans Semi Bold" pitchFamily="34" charset="-122"/>
                <a:cs typeface="Mona Sans Semi Bold" pitchFamily="34" charset="-120"/>
              </a:rPr>
              <a:t>Choose Messaging Models Wisely</a:t>
            </a:r>
            <a:endParaRPr lang="en-US" sz="2100" dirty="0"/>
          </a:p>
        </p:txBody>
      </p:sp>
      <p:sp>
        <p:nvSpPr>
          <p:cNvPr id="11" name="Text 9"/>
          <p:cNvSpPr/>
          <p:nvPr/>
        </p:nvSpPr>
        <p:spPr>
          <a:xfrm>
            <a:off x="7532132" y="3687485"/>
            <a:ext cx="6114336" cy="694134"/>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Select Point-to-Point for dedicated consumption, Publish/Subscribe for broad dissemination.</a:t>
            </a:r>
            <a:endParaRPr lang="en-US" sz="1700" dirty="0"/>
          </a:p>
        </p:txBody>
      </p:sp>
      <p:sp>
        <p:nvSpPr>
          <p:cNvPr id="12" name="Shape 10"/>
          <p:cNvSpPr/>
          <p:nvPr/>
        </p:nvSpPr>
        <p:spPr>
          <a:xfrm>
            <a:off x="767001" y="4598551"/>
            <a:ext cx="6548199" cy="1597104"/>
          </a:xfrm>
          <a:prstGeom prst="rect">
            <a:avLst/>
          </a:prstGeom>
          <a:solidFill>
            <a:srgbClr val="E2E4E9"/>
          </a:solidFill>
          <a:ln/>
        </p:spPr>
      </p:sp>
      <p:sp>
        <p:nvSpPr>
          <p:cNvPr id="13" name="Shape 11"/>
          <p:cNvSpPr/>
          <p:nvPr/>
        </p:nvSpPr>
        <p:spPr>
          <a:xfrm>
            <a:off x="767001" y="4598551"/>
            <a:ext cx="6548199" cy="30480"/>
          </a:xfrm>
          <a:prstGeom prst="roundRect">
            <a:avLst>
              <a:gd name="adj" fmla="val 298993"/>
            </a:avLst>
          </a:prstGeom>
          <a:solidFill>
            <a:srgbClr val="C8CACF"/>
          </a:solidFill>
          <a:ln/>
        </p:spPr>
      </p:sp>
      <p:sp>
        <p:nvSpPr>
          <p:cNvPr id="14" name="Text 12"/>
          <p:cNvSpPr/>
          <p:nvPr/>
        </p:nvSpPr>
        <p:spPr>
          <a:xfrm>
            <a:off x="983933" y="4815483"/>
            <a:ext cx="2912031" cy="338971"/>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latin typeface="Mona Sans Semi Bold" pitchFamily="34" charset="0"/>
                <a:ea typeface="Mona Sans Semi Bold" pitchFamily="34" charset="-122"/>
                <a:cs typeface="Mona Sans Semi Bold" pitchFamily="34" charset="-120"/>
              </a:rPr>
              <a:t>Leverage Modern APIs</a:t>
            </a:r>
            <a:endParaRPr lang="en-US" sz="2100" dirty="0"/>
          </a:p>
        </p:txBody>
      </p:sp>
      <p:sp>
        <p:nvSpPr>
          <p:cNvPr id="15" name="Text 13"/>
          <p:cNvSpPr/>
          <p:nvPr/>
        </p:nvSpPr>
        <p:spPr>
          <a:xfrm>
            <a:off x="983933" y="5284589"/>
            <a:ext cx="6114336" cy="694134"/>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Utilize JMS 2.0 simplified APIs or Spring's integration for reduced boilerplate.</a:t>
            </a:r>
            <a:endParaRPr lang="en-US" sz="1700" dirty="0"/>
          </a:p>
        </p:txBody>
      </p:sp>
      <p:sp>
        <p:nvSpPr>
          <p:cNvPr id="16" name="Shape 14"/>
          <p:cNvSpPr/>
          <p:nvPr/>
        </p:nvSpPr>
        <p:spPr>
          <a:xfrm>
            <a:off x="7315200" y="4598551"/>
            <a:ext cx="6548199" cy="1597104"/>
          </a:xfrm>
          <a:prstGeom prst="rect">
            <a:avLst/>
          </a:prstGeom>
          <a:solidFill>
            <a:srgbClr val="E2E4E9"/>
          </a:solidFill>
          <a:ln/>
        </p:spPr>
      </p:sp>
      <p:sp>
        <p:nvSpPr>
          <p:cNvPr id="17" name="Shape 15"/>
          <p:cNvSpPr/>
          <p:nvPr/>
        </p:nvSpPr>
        <p:spPr>
          <a:xfrm>
            <a:off x="7315200" y="4598551"/>
            <a:ext cx="30480" cy="1597104"/>
          </a:xfrm>
          <a:prstGeom prst="roundRect">
            <a:avLst>
              <a:gd name="adj" fmla="val 298993"/>
            </a:avLst>
          </a:prstGeom>
          <a:solidFill>
            <a:srgbClr val="C8CACF"/>
          </a:solidFill>
          <a:ln/>
        </p:spPr>
      </p:sp>
      <p:sp>
        <p:nvSpPr>
          <p:cNvPr id="18" name="Shape 16"/>
          <p:cNvSpPr/>
          <p:nvPr/>
        </p:nvSpPr>
        <p:spPr>
          <a:xfrm>
            <a:off x="7315200" y="4598551"/>
            <a:ext cx="6548199" cy="30480"/>
          </a:xfrm>
          <a:prstGeom prst="roundRect">
            <a:avLst>
              <a:gd name="adj" fmla="val 298993"/>
            </a:avLst>
          </a:prstGeom>
          <a:solidFill>
            <a:srgbClr val="C8CACF"/>
          </a:solidFill>
          <a:ln/>
        </p:spPr>
      </p:sp>
      <p:sp>
        <p:nvSpPr>
          <p:cNvPr id="19" name="Text 17"/>
          <p:cNvSpPr/>
          <p:nvPr/>
        </p:nvSpPr>
        <p:spPr>
          <a:xfrm>
            <a:off x="7532132" y="4815483"/>
            <a:ext cx="3366373" cy="338971"/>
          </a:xfrm>
          <a:prstGeom prst="rect">
            <a:avLst/>
          </a:prstGeom>
          <a:noFill/>
          <a:ln/>
        </p:spPr>
        <p:txBody>
          <a:bodyPr wrap="none" lIns="0" tIns="0" rIns="0" bIns="0" rtlCol="0" anchor="t"/>
          <a:lstStyle/>
          <a:p>
            <a:pPr marL="0" indent="0" algn="l">
              <a:lnSpc>
                <a:spcPts val="2650"/>
              </a:lnSpc>
              <a:buNone/>
            </a:pPr>
            <a:r>
              <a:rPr lang="en-US" sz="2100" dirty="0">
                <a:solidFill>
                  <a:srgbClr val="52586B"/>
                </a:solidFill>
                <a:latin typeface="Mona Sans Semi Bold" pitchFamily="34" charset="0"/>
                <a:ea typeface="Mona Sans Semi Bold" pitchFamily="34" charset="-122"/>
                <a:cs typeface="Mona Sans Semi Bold" pitchFamily="34" charset="-120"/>
              </a:rPr>
              <a:t>Implement Best Practices</a:t>
            </a:r>
            <a:endParaRPr lang="en-US" sz="2100" dirty="0"/>
          </a:p>
        </p:txBody>
      </p:sp>
      <p:sp>
        <p:nvSpPr>
          <p:cNvPr id="20" name="Text 18"/>
          <p:cNvSpPr/>
          <p:nvPr/>
        </p:nvSpPr>
        <p:spPr>
          <a:xfrm>
            <a:off x="7532132" y="5284589"/>
            <a:ext cx="6114336" cy="694134"/>
          </a:xfrm>
          <a:prstGeom prst="rect">
            <a:avLst/>
          </a:prstGeom>
          <a:noFill/>
          <a:ln/>
        </p:spPr>
        <p:txBody>
          <a:bodyPr wrap="square" lIns="0" tIns="0" rIns="0" bIns="0" rtlCol="0" anchor="t"/>
          <a:lstStyle/>
          <a:p>
            <a:pPr marL="0" indent="0" algn="l">
              <a:lnSpc>
                <a:spcPts val="2700"/>
              </a:lnSpc>
              <a:buNone/>
            </a:pPr>
            <a:r>
              <a:rPr lang="en-US" sz="1700" dirty="0">
                <a:solidFill>
                  <a:srgbClr val="52586B"/>
                </a:solidFill>
                <a:latin typeface="Funnel Sans" pitchFamily="34" charset="0"/>
                <a:ea typeface="Funnel Sans" pitchFamily="34" charset="-122"/>
                <a:cs typeface="Funnel Sans" pitchFamily="34" charset="-120"/>
              </a:rPr>
              <a:t>Ensure proper resource closing, use persistent messages, and consider MDBs for enterprise-grade solutions.</a:t>
            </a:r>
            <a:endParaRPr lang="en-US" sz="1700" dirty="0"/>
          </a:p>
        </p:txBody>
      </p:sp>
      <p:sp>
        <p:nvSpPr>
          <p:cNvPr id="21" name="Text 19"/>
          <p:cNvSpPr/>
          <p:nvPr/>
        </p:nvSpPr>
        <p:spPr>
          <a:xfrm>
            <a:off x="759381" y="6447353"/>
            <a:ext cx="13111639" cy="347067"/>
          </a:xfrm>
          <a:prstGeom prst="rect">
            <a:avLst/>
          </a:prstGeom>
          <a:noFill/>
          <a:ln/>
        </p:spPr>
        <p:txBody>
          <a:bodyPr wrap="none" lIns="0" tIns="0" rIns="0" bIns="0" rtlCol="0" anchor="t"/>
          <a:lstStyle/>
          <a:p>
            <a:pPr marL="0" indent="0" algn="ctr">
              <a:lnSpc>
                <a:spcPts val="2700"/>
              </a:lnSpc>
              <a:buNone/>
            </a:pPr>
            <a:endParaRPr lang="en-US" sz="17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03540" y="751165"/>
            <a:ext cx="5449372" cy="314087"/>
          </a:xfrm>
          <a:prstGeom prst="rect">
            <a:avLst/>
          </a:prstGeom>
          <a:noFill/>
          <a:ln/>
        </p:spPr>
        <p:txBody>
          <a:bodyPr wrap="none" lIns="0" tIns="0" rIns="0" bIns="0" rtlCol="0" anchor="t"/>
          <a:lstStyle/>
          <a:p>
            <a:pPr marL="0" indent="0" algn="l">
              <a:lnSpc>
                <a:spcPts val="2450"/>
              </a:lnSpc>
              <a:buNone/>
            </a:pPr>
            <a:r>
              <a:rPr lang="en-US" sz="1950" dirty="0">
                <a:solidFill>
                  <a:srgbClr val="373B48"/>
                </a:solidFill>
                <a:latin typeface="Mona Sans Semi Bold" pitchFamily="34" charset="0"/>
                <a:ea typeface="Mona Sans Semi Bold" pitchFamily="34" charset="-122"/>
                <a:cs typeface="Mona Sans Semi Bold" pitchFamily="34" charset="-120"/>
              </a:rPr>
              <a:t>Chapter 1: Understanding JMS Fundamentals</a:t>
            </a:r>
            <a:endParaRPr lang="en-US" sz="1950" dirty="0"/>
          </a:p>
        </p:txBody>
      </p:sp>
      <p:sp>
        <p:nvSpPr>
          <p:cNvPr id="3" name="Text 1"/>
          <p:cNvSpPr/>
          <p:nvPr/>
        </p:nvSpPr>
        <p:spPr>
          <a:xfrm>
            <a:off x="703540" y="1266230"/>
            <a:ext cx="12055197" cy="628174"/>
          </a:xfrm>
          <a:prstGeom prst="rect">
            <a:avLst/>
          </a:prstGeom>
          <a:noFill/>
          <a:ln/>
        </p:spPr>
        <p:txBody>
          <a:bodyPr wrap="none" lIns="0" tIns="0" rIns="0" bIns="0" rtlCol="0" anchor="t"/>
          <a:lstStyle/>
          <a:p>
            <a:pPr marL="0" indent="0" algn="l">
              <a:lnSpc>
                <a:spcPts val="4900"/>
              </a:lnSpc>
              <a:buNone/>
            </a:pPr>
            <a:r>
              <a:rPr lang="en-US" sz="3950" dirty="0">
                <a:solidFill>
                  <a:srgbClr val="373B48"/>
                </a:solidFill>
                <a:latin typeface="Mona Sans Semi Bold" pitchFamily="34" charset="0"/>
                <a:ea typeface="Mona Sans Semi Bold" pitchFamily="34" charset="-122"/>
                <a:cs typeface="Mona Sans Semi Bold" pitchFamily="34" charset="-120"/>
              </a:rPr>
              <a:t>Why JMS? The Power of Asynchronous Messaging</a:t>
            </a:r>
            <a:endParaRPr lang="en-US" sz="3950" dirty="0"/>
          </a:p>
        </p:txBody>
      </p:sp>
      <p:sp>
        <p:nvSpPr>
          <p:cNvPr id="4" name="Text 2"/>
          <p:cNvSpPr/>
          <p:nvPr/>
        </p:nvSpPr>
        <p:spPr>
          <a:xfrm>
            <a:off x="703540" y="2195870"/>
            <a:ext cx="13223319" cy="643414"/>
          </a:xfrm>
          <a:prstGeom prst="rect">
            <a:avLst/>
          </a:prstGeom>
          <a:noFill/>
          <a:ln/>
        </p:spPr>
        <p:txBody>
          <a:bodyPr wrap="square" lIns="0" tIns="0" rIns="0" bIns="0" rtlCol="0" anchor="t"/>
          <a:lstStyle/>
          <a:p>
            <a:pPr marL="0" indent="0" algn="l">
              <a:lnSpc>
                <a:spcPts val="2500"/>
              </a:lnSpc>
              <a:buNone/>
            </a:pPr>
            <a:r>
              <a:rPr lang="en-US" sz="1550" dirty="0">
                <a:solidFill>
                  <a:srgbClr val="52586B"/>
                </a:solidFill>
                <a:latin typeface="Funnel Sans" pitchFamily="34" charset="0"/>
                <a:ea typeface="Funnel Sans" pitchFamily="34" charset="-122"/>
                <a:cs typeface="Funnel Sans" pitchFamily="34" charset="-120"/>
              </a:rPr>
              <a:t>JMS provides a </a:t>
            </a:r>
            <a:r>
              <a:rPr lang="en-US" sz="1550" b="1" dirty="0">
                <a:solidFill>
                  <a:srgbClr val="52586B"/>
                </a:solidFill>
                <a:latin typeface="Funnel Sans" pitchFamily="34" charset="0"/>
                <a:ea typeface="Funnel Sans" pitchFamily="34" charset="-122"/>
                <a:cs typeface="Funnel Sans" pitchFamily="34" charset="-120"/>
              </a:rPr>
              <a:t>standard API for asynchronous messaging</a:t>
            </a:r>
            <a:r>
              <a:rPr lang="en-US" sz="1550" dirty="0">
                <a:solidFill>
                  <a:srgbClr val="52586B"/>
                </a:solidFill>
                <a:latin typeface="Funnel Sans" pitchFamily="34" charset="0"/>
                <a:ea typeface="Funnel Sans" pitchFamily="34" charset="-122"/>
                <a:cs typeface="Funnel Sans" pitchFamily="34" charset="-120"/>
              </a:rPr>
              <a:t> in Java, essential for modern enterprise applications. It enables seamless communication between </a:t>
            </a:r>
            <a:r>
              <a:rPr lang="en-US" sz="1550" b="1" dirty="0">
                <a:solidFill>
                  <a:srgbClr val="52586B"/>
                </a:solidFill>
                <a:latin typeface="Funnel Sans" pitchFamily="34" charset="0"/>
                <a:ea typeface="Funnel Sans" pitchFamily="34" charset="-122"/>
                <a:cs typeface="Funnel Sans" pitchFamily="34" charset="-120"/>
              </a:rPr>
              <a:t>loosely coupled</a:t>
            </a:r>
            <a:r>
              <a:rPr lang="en-US" sz="1550" dirty="0">
                <a:solidFill>
                  <a:srgbClr val="52586B"/>
                </a:solidFill>
                <a:latin typeface="Funnel Sans" pitchFamily="34" charset="0"/>
                <a:ea typeface="Funnel Sans" pitchFamily="34" charset="-122"/>
                <a:cs typeface="Funnel Sans" pitchFamily="34" charset="-120"/>
              </a:rPr>
              <a:t>, distributed systems, fostering greater flexibility and resilience.</a:t>
            </a:r>
            <a:endParaRPr lang="en-US" sz="1550" dirty="0"/>
          </a:p>
        </p:txBody>
      </p:sp>
      <p:sp>
        <p:nvSpPr>
          <p:cNvPr id="5" name="Shape 3"/>
          <p:cNvSpPr/>
          <p:nvPr/>
        </p:nvSpPr>
        <p:spPr>
          <a:xfrm>
            <a:off x="703540" y="3366849"/>
            <a:ext cx="6511171" cy="1804511"/>
          </a:xfrm>
          <a:prstGeom prst="roundRect">
            <a:avLst>
              <a:gd name="adj" fmla="val 6081"/>
            </a:avLst>
          </a:prstGeom>
          <a:solidFill>
            <a:srgbClr val="FFFFFF">
              <a:alpha val="95000"/>
            </a:srgbClr>
          </a:solidFill>
          <a:ln/>
        </p:spPr>
      </p:sp>
      <p:sp>
        <p:nvSpPr>
          <p:cNvPr id="6" name="Shape 4"/>
          <p:cNvSpPr/>
          <p:nvPr/>
        </p:nvSpPr>
        <p:spPr>
          <a:xfrm>
            <a:off x="703540" y="3343989"/>
            <a:ext cx="6511171" cy="91440"/>
          </a:xfrm>
          <a:prstGeom prst="roundRect">
            <a:avLst>
              <a:gd name="adj" fmla="val 92343"/>
            </a:avLst>
          </a:prstGeom>
          <a:solidFill>
            <a:srgbClr val="373B48"/>
          </a:solidFill>
          <a:ln/>
        </p:spPr>
      </p:sp>
      <p:sp>
        <p:nvSpPr>
          <p:cNvPr id="7" name="Shape 5"/>
          <p:cNvSpPr/>
          <p:nvPr/>
        </p:nvSpPr>
        <p:spPr>
          <a:xfrm>
            <a:off x="3657540" y="3065383"/>
            <a:ext cx="603052" cy="603052"/>
          </a:xfrm>
          <a:prstGeom prst="roundRect">
            <a:avLst>
              <a:gd name="adj" fmla="val 151629"/>
            </a:avLst>
          </a:prstGeom>
          <a:solidFill>
            <a:srgbClr val="373B48"/>
          </a:solidFill>
          <a:ln/>
        </p:spPr>
      </p:sp>
      <p:sp>
        <p:nvSpPr>
          <p:cNvPr id="8" name="Text 6"/>
          <p:cNvSpPr/>
          <p:nvPr/>
        </p:nvSpPr>
        <p:spPr>
          <a:xfrm>
            <a:off x="3838396" y="3216116"/>
            <a:ext cx="241221" cy="301466"/>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Mona Sans Semi Bold" pitchFamily="34" charset="0"/>
                <a:ea typeface="Mona Sans Semi Bold" pitchFamily="34" charset="-122"/>
                <a:cs typeface="Mona Sans Semi Bold" pitchFamily="34" charset="-120"/>
              </a:rPr>
              <a:t>1</a:t>
            </a:r>
            <a:endParaRPr lang="en-US" sz="1850" dirty="0"/>
          </a:p>
        </p:txBody>
      </p:sp>
      <p:sp>
        <p:nvSpPr>
          <p:cNvPr id="9" name="Text 7"/>
          <p:cNvSpPr/>
          <p:nvPr/>
        </p:nvSpPr>
        <p:spPr>
          <a:xfrm>
            <a:off x="927378" y="3869412"/>
            <a:ext cx="2512933" cy="314087"/>
          </a:xfrm>
          <a:prstGeom prst="rect">
            <a:avLst/>
          </a:prstGeom>
          <a:noFill/>
          <a:ln/>
        </p:spPr>
        <p:txBody>
          <a:bodyPr wrap="none" lIns="0" tIns="0" rIns="0" bIns="0" rtlCol="0" anchor="t"/>
          <a:lstStyle/>
          <a:p>
            <a:pPr marL="0" indent="0" algn="l">
              <a:lnSpc>
                <a:spcPts val="2450"/>
              </a:lnSpc>
              <a:buNone/>
            </a:pPr>
            <a:r>
              <a:rPr lang="en-US" sz="1950" dirty="0">
                <a:solidFill>
                  <a:srgbClr val="52586B"/>
                </a:solidFill>
                <a:latin typeface="Mona Sans Semi Bold" pitchFamily="34" charset="0"/>
                <a:ea typeface="Mona Sans Semi Bold" pitchFamily="34" charset="-122"/>
                <a:cs typeface="Mona Sans Semi Bold" pitchFamily="34" charset="-120"/>
              </a:rPr>
              <a:t>Standardization</a:t>
            </a:r>
            <a:endParaRPr lang="en-US" sz="1950" dirty="0"/>
          </a:p>
        </p:txBody>
      </p:sp>
      <p:sp>
        <p:nvSpPr>
          <p:cNvPr id="10" name="Text 8"/>
          <p:cNvSpPr/>
          <p:nvPr/>
        </p:nvSpPr>
        <p:spPr>
          <a:xfrm>
            <a:off x="927378" y="4304109"/>
            <a:ext cx="6063496" cy="643414"/>
          </a:xfrm>
          <a:prstGeom prst="rect">
            <a:avLst/>
          </a:prstGeom>
          <a:noFill/>
          <a:ln/>
        </p:spPr>
        <p:txBody>
          <a:bodyPr wrap="square" lIns="0" tIns="0" rIns="0" bIns="0" rtlCol="0" anchor="t"/>
          <a:lstStyle/>
          <a:p>
            <a:pPr marL="0" indent="0" algn="l">
              <a:lnSpc>
                <a:spcPts val="2500"/>
              </a:lnSpc>
              <a:buNone/>
            </a:pPr>
            <a:r>
              <a:rPr lang="en-US" sz="1550" dirty="0">
                <a:solidFill>
                  <a:srgbClr val="52586B"/>
                </a:solidFill>
                <a:latin typeface="Funnel Sans" pitchFamily="34" charset="0"/>
                <a:ea typeface="Funnel Sans" pitchFamily="34" charset="-122"/>
                <a:cs typeface="Funnel Sans" pitchFamily="34" charset="-120"/>
              </a:rPr>
              <a:t>JMS offers a common interface, abstracting away vendor-specific messaging implementations.</a:t>
            </a:r>
            <a:endParaRPr lang="en-US" sz="1550" dirty="0"/>
          </a:p>
        </p:txBody>
      </p:sp>
      <p:sp>
        <p:nvSpPr>
          <p:cNvPr id="11" name="Shape 9"/>
          <p:cNvSpPr/>
          <p:nvPr/>
        </p:nvSpPr>
        <p:spPr>
          <a:xfrm>
            <a:off x="7415689" y="3366849"/>
            <a:ext cx="6511171" cy="1804511"/>
          </a:xfrm>
          <a:prstGeom prst="roundRect">
            <a:avLst>
              <a:gd name="adj" fmla="val 6081"/>
            </a:avLst>
          </a:prstGeom>
          <a:solidFill>
            <a:srgbClr val="FFFFFF">
              <a:alpha val="95000"/>
            </a:srgbClr>
          </a:solidFill>
          <a:ln/>
        </p:spPr>
      </p:sp>
      <p:sp>
        <p:nvSpPr>
          <p:cNvPr id="12" name="Shape 10"/>
          <p:cNvSpPr/>
          <p:nvPr/>
        </p:nvSpPr>
        <p:spPr>
          <a:xfrm>
            <a:off x="7415689" y="3343989"/>
            <a:ext cx="6511171" cy="91440"/>
          </a:xfrm>
          <a:prstGeom prst="roundRect">
            <a:avLst>
              <a:gd name="adj" fmla="val 92343"/>
            </a:avLst>
          </a:prstGeom>
          <a:solidFill>
            <a:srgbClr val="373B48"/>
          </a:solidFill>
          <a:ln/>
        </p:spPr>
      </p:sp>
      <p:sp>
        <p:nvSpPr>
          <p:cNvPr id="13" name="Shape 11"/>
          <p:cNvSpPr/>
          <p:nvPr/>
        </p:nvSpPr>
        <p:spPr>
          <a:xfrm>
            <a:off x="10369689" y="3065383"/>
            <a:ext cx="603052" cy="603052"/>
          </a:xfrm>
          <a:prstGeom prst="roundRect">
            <a:avLst>
              <a:gd name="adj" fmla="val 151629"/>
            </a:avLst>
          </a:prstGeom>
          <a:solidFill>
            <a:srgbClr val="373B48"/>
          </a:solidFill>
          <a:ln/>
        </p:spPr>
      </p:sp>
      <p:sp>
        <p:nvSpPr>
          <p:cNvPr id="14" name="Text 12"/>
          <p:cNvSpPr/>
          <p:nvPr/>
        </p:nvSpPr>
        <p:spPr>
          <a:xfrm>
            <a:off x="10550545" y="3216116"/>
            <a:ext cx="241221" cy="301466"/>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Mona Sans Semi Bold" pitchFamily="34" charset="0"/>
                <a:ea typeface="Mona Sans Semi Bold" pitchFamily="34" charset="-122"/>
                <a:cs typeface="Mona Sans Semi Bold" pitchFamily="34" charset="-120"/>
              </a:rPr>
              <a:t>2</a:t>
            </a:r>
            <a:endParaRPr lang="en-US" sz="1850" dirty="0"/>
          </a:p>
        </p:txBody>
      </p:sp>
      <p:sp>
        <p:nvSpPr>
          <p:cNvPr id="15" name="Text 13"/>
          <p:cNvSpPr/>
          <p:nvPr/>
        </p:nvSpPr>
        <p:spPr>
          <a:xfrm>
            <a:off x="7639526" y="3869412"/>
            <a:ext cx="2512933" cy="314087"/>
          </a:xfrm>
          <a:prstGeom prst="rect">
            <a:avLst/>
          </a:prstGeom>
          <a:noFill/>
          <a:ln/>
        </p:spPr>
        <p:txBody>
          <a:bodyPr wrap="none" lIns="0" tIns="0" rIns="0" bIns="0" rtlCol="0" anchor="t"/>
          <a:lstStyle/>
          <a:p>
            <a:pPr marL="0" indent="0" algn="l">
              <a:lnSpc>
                <a:spcPts val="2450"/>
              </a:lnSpc>
              <a:buNone/>
            </a:pPr>
            <a:r>
              <a:rPr lang="en-US" sz="1950" dirty="0">
                <a:solidFill>
                  <a:srgbClr val="52586B"/>
                </a:solidFill>
                <a:latin typeface="Mona Sans Semi Bold" pitchFamily="34" charset="0"/>
                <a:ea typeface="Mona Sans Semi Bold" pitchFamily="34" charset="-122"/>
                <a:cs typeface="Mona Sans Semi Bold" pitchFamily="34" charset="-120"/>
              </a:rPr>
              <a:t>Loose Coupling</a:t>
            </a:r>
            <a:endParaRPr lang="en-US" sz="1950" dirty="0"/>
          </a:p>
        </p:txBody>
      </p:sp>
      <p:sp>
        <p:nvSpPr>
          <p:cNvPr id="16" name="Text 14"/>
          <p:cNvSpPr/>
          <p:nvPr/>
        </p:nvSpPr>
        <p:spPr>
          <a:xfrm>
            <a:off x="7639526" y="4304109"/>
            <a:ext cx="6063496" cy="643414"/>
          </a:xfrm>
          <a:prstGeom prst="rect">
            <a:avLst/>
          </a:prstGeom>
          <a:noFill/>
          <a:ln/>
        </p:spPr>
        <p:txBody>
          <a:bodyPr wrap="square" lIns="0" tIns="0" rIns="0" bIns="0" rtlCol="0" anchor="t"/>
          <a:lstStyle/>
          <a:p>
            <a:pPr marL="0" indent="0" algn="l">
              <a:lnSpc>
                <a:spcPts val="2500"/>
              </a:lnSpc>
              <a:buNone/>
            </a:pPr>
            <a:r>
              <a:rPr lang="en-US" sz="1550" dirty="0">
                <a:solidFill>
                  <a:srgbClr val="52586B"/>
                </a:solidFill>
                <a:latin typeface="Funnel Sans" pitchFamily="34" charset="0"/>
                <a:ea typeface="Funnel Sans" pitchFamily="34" charset="-122"/>
                <a:cs typeface="Funnel Sans" pitchFamily="34" charset="-120"/>
              </a:rPr>
              <a:t>Systems interact without direct dependencies, improving maintainability and scalability.</a:t>
            </a:r>
            <a:endParaRPr lang="en-US" sz="1550" dirty="0"/>
          </a:p>
        </p:txBody>
      </p:sp>
      <p:sp>
        <p:nvSpPr>
          <p:cNvPr id="17" name="Shape 15"/>
          <p:cNvSpPr/>
          <p:nvPr/>
        </p:nvSpPr>
        <p:spPr>
          <a:xfrm>
            <a:off x="703540" y="5673804"/>
            <a:ext cx="6511171" cy="1804511"/>
          </a:xfrm>
          <a:prstGeom prst="roundRect">
            <a:avLst>
              <a:gd name="adj" fmla="val 6081"/>
            </a:avLst>
          </a:prstGeom>
          <a:solidFill>
            <a:srgbClr val="FFFFFF">
              <a:alpha val="95000"/>
            </a:srgbClr>
          </a:solidFill>
          <a:ln/>
        </p:spPr>
      </p:sp>
      <p:sp>
        <p:nvSpPr>
          <p:cNvPr id="18" name="Shape 16"/>
          <p:cNvSpPr/>
          <p:nvPr/>
        </p:nvSpPr>
        <p:spPr>
          <a:xfrm>
            <a:off x="703540" y="5650944"/>
            <a:ext cx="6511171" cy="91440"/>
          </a:xfrm>
          <a:prstGeom prst="roundRect">
            <a:avLst>
              <a:gd name="adj" fmla="val 92343"/>
            </a:avLst>
          </a:prstGeom>
          <a:solidFill>
            <a:srgbClr val="373B48"/>
          </a:solidFill>
          <a:ln/>
        </p:spPr>
      </p:sp>
      <p:sp>
        <p:nvSpPr>
          <p:cNvPr id="19" name="Shape 17"/>
          <p:cNvSpPr/>
          <p:nvPr/>
        </p:nvSpPr>
        <p:spPr>
          <a:xfrm>
            <a:off x="3657540" y="5372338"/>
            <a:ext cx="603052" cy="603052"/>
          </a:xfrm>
          <a:prstGeom prst="roundRect">
            <a:avLst>
              <a:gd name="adj" fmla="val 151629"/>
            </a:avLst>
          </a:prstGeom>
          <a:solidFill>
            <a:srgbClr val="373B48"/>
          </a:solidFill>
          <a:ln/>
        </p:spPr>
      </p:sp>
      <p:sp>
        <p:nvSpPr>
          <p:cNvPr id="20" name="Text 18"/>
          <p:cNvSpPr/>
          <p:nvPr/>
        </p:nvSpPr>
        <p:spPr>
          <a:xfrm>
            <a:off x="3838396" y="5523071"/>
            <a:ext cx="241221" cy="301466"/>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Mona Sans Semi Bold" pitchFamily="34" charset="0"/>
                <a:ea typeface="Mona Sans Semi Bold" pitchFamily="34" charset="-122"/>
                <a:cs typeface="Mona Sans Semi Bold" pitchFamily="34" charset="-120"/>
              </a:rPr>
              <a:t>3</a:t>
            </a:r>
            <a:endParaRPr lang="en-US" sz="1850" dirty="0"/>
          </a:p>
        </p:txBody>
      </p:sp>
      <p:sp>
        <p:nvSpPr>
          <p:cNvPr id="21" name="Text 19"/>
          <p:cNvSpPr/>
          <p:nvPr/>
        </p:nvSpPr>
        <p:spPr>
          <a:xfrm>
            <a:off x="927378" y="6176367"/>
            <a:ext cx="2512933" cy="314087"/>
          </a:xfrm>
          <a:prstGeom prst="rect">
            <a:avLst/>
          </a:prstGeom>
          <a:noFill/>
          <a:ln/>
        </p:spPr>
        <p:txBody>
          <a:bodyPr wrap="none" lIns="0" tIns="0" rIns="0" bIns="0" rtlCol="0" anchor="t"/>
          <a:lstStyle/>
          <a:p>
            <a:pPr marL="0" indent="0" algn="l">
              <a:lnSpc>
                <a:spcPts val="2450"/>
              </a:lnSpc>
              <a:buNone/>
            </a:pPr>
            <a:r>
              <a:rPr lang="en-US" sz="1950" dirty="0">
                <a:solidFill>
                  <a:srgbClr val="52586B"/>
                </a:solidFill>
                <a:latin typeface="Mona Sans Semi Bold" pitchFamily="34" charset="0"/>
                <a:ea typeface="Mona Sans Semi Bold" pitchFamily="34" charset="-122"/>
                <a:cs typeface="Mona Sans Semi Bold" pitchFamily="34" charset="-120"/>
              </a:rPr>
              <a:t>Distributed Systems</a:t>
            </a:r>
            <a:endParaRPr lang="en-US" sz="1950" dirty="0"/>
          </a:p>
        </p:txBody>
      </p:sp>
      <p:sp>
        <p:nvSpPr>
          <p:cNvPr id="22" name="Text 20"/>
          <p:cNvSpPr/>
          <p:nvPr/>
        </p:nvSpPr>
        <p:spPr>
          <a:xfrm>
            <a:off x="927378" y="6611064"/>
            <a:ext cx="6063496" cy="643414"/>
          </a:xfrm>
          <a:prstGeom prst="rect">
            <a:avLst/>
          </a:prstGeom>
          <a:noFill/>
          <a:ln/>
        </p:spPr>
        <p:txBody>
          <a:bodyPr wrap="square" lIns="0" tIns="0" rIns="0" bIns="0" rtlCol="0" anchor="t"/>
          <a:lstStyle/>
          <a:p>
            <a:pPr marL="0" indent="0" algn="l">
              <a:lnSpc>
                <a:spcPts val="2500"/>
              </a:lnSpc>
              <a:buNone/>
            </a:pPr>
            <a:r>
              <a:rPr lang="en-US" sz="1550" dirty="0">
                <a:solidFill>
                  <a:srgbClr val="52586B"/>
                </a:solidFill>
                <a:latin typeface="Funnel Sans" pitchFamily="34" charset="0"/>
                <a:ea typeface="Funnel Sans" pitchFamily="34" charset="-122"/>
                <a:cs typeface="Funnel Sans" pitchFamily="34" charset="-120"/>
              </a:rPr>
              <a:t>Facilitates communication across different applications, services, or even geographical locations.</a:t>
            </a:r>
            <a:endParaRPr lang="en-US" sz="1550" dirty="0"/>
          </a:p>
        </p:txBody>
      </p:sp>
      <p:sp>
        <p:nvSpPr>
          <p:cNvPr id="23" name="Shape 21"/>
          <p:cNvSpPr/>
          <p:nvPr/>
        </p:nvSpPr>
        <p:spPr>
          <a:xfrm>
            <a:off x="7415689" y="5673804"/>
            <a:ext cx="6511171" cy="1804511"/>
          </a:xfrm>
          <a:prstGeom prst="roundRect">
            <a:avLst>
              <a:gd name="adj" fmla="val 6081"/>
            </a:avLst>
          </a:prstGeom>
          <a:solidFill>
            <a:srgbClr val="FFFFFF">
              <a:alpha val="95000"/>
            </a:srgbClr>
          </a:solidFill>
          <a:ln/>
        </p:spPr>
      </p:sp>
      <p:sp>
        <p:nvSpPr>
          <p:cNvPr id="24" name="Shape 22"/>
          <p:cNvSpPr/>
          <p:nvPr/>
        </p:nvSpPr>
        <p:spPr>
          <a:xfrm>
            <a:off x="7415689" y="5650944"/>
            <a:ext cx="6511171" cy="91440"/>
          </a:xfrm>
          <a:prstGeom prst="roundRect">
            <a:avLst>
              <a:gd name="adj" fmla="val 92343"/>
            </a:avLst>
          </a:prstGeom>
          <a:solidFill>
            <a:srgbClr val="373B48"/>
          </a:solidFill>
          <a:ln/>
        </p:spPr>
      </p:sp>
      <p:sp>
        <p:nvSpPr>
          <p:cNvPr id="25" name="Shape 23"/>
          <p:cNvSpPr/>
          <p:nvPr/>
        </p:nvSpPr>
        <p:spPr>
          <a:xfrm>
            <a:off x="10369689" y="5372338"/>
            <a:ext cx="603052" cy="603052"/>
          </a:xfrm>
          <a:prstGeom prst="roundRect">
            <a:avLst>
              <a:gd name="adj" fmla="val 151629"/>
            </a:avLst>
          </a:prstGeom>
          <a:solidFill>
            <a:srgbClr val="373B48"/>
          </a:solidFill>
          <a:ln/>
        </p:spPr>
      </p:sp>
      <p:sp>
        <p:nvSpPr>
          <p:cNvPr id="26" name="Text 24"/>
          <p:cNvSpPr/>
          <p:nvPr/>
        </p:nvSpPr>
        <p:spPr>
          <a:xfrm>
            <a:off x="10550545" y="5523071"/>
            <a:ext cx="241221" cy="301466"/>
          </a:xfrm>
          <a:prstGeom prst="rect">
            <a:avLst/>
          </a:prstGeom>
          <a:noFill/>
          <a:ln/>
        </p:spPr>
        <p:txBody>
          <a:bodyPr wrap="none" lIns="0" tIns="0" rIns="0" bIns="0" rtlCol="0" anchor="t"/>
          <a:lstStyle/>
          <a:p>
            <a:pPr marL="0" indent="0" algn="l">
              <a:lnSpc>
                <a:spcPts val="3000"/>
              </a:lnSpc>
              <a:buNone/>
            </a:pPr>
            <a:r>
              <a:rPr lang="en-US" sz="1850" dirty="0">
                <a:solidFill>
                  <a:srgbClr val="FFFFFF"/>
                </a:solidFill>
                <a:latin typeface="Mona Sans Semi Bold" pitchFamily="34" charset="0"/>
                <a:ea typeface="Mona Sans Semi Bold" pitchFamily="34" charset="-122"/>
                <a:cs typeface="Mona Sans Semi Bold" pitchFamily="34" charset="-120"/>
              </a:rPr>
              <a:t>4</a:t>
            </a:r>
            <a:endParaRPr lang="en-US" sz="1850" dirty="0"/>
          </a:p>
        </p:txBody>
      </p:sp>
      <p:sp>
        <p:nvSpPr>
          <p:cNvPr id="27" name="Text 25"/>
          <p:cNvSpPr/>
          <p:nvPr/>
        </p:nvSpPr>
        <p:spPr>
          <a:xfrm>
            <a:off x="7639526" y="6176367"/>
            <a:ext cx="2512933" cy="314087"/>
          </a:xfrm>
          <a:prstGeom prst="rect">
            <a:avLst/>
          </a:prstGeom>
          <a:noFill/>
          <a:ln/>
        </p:spPr>
        <p:txBody>
          <a:bodyPr wrap="none" lIns="0" tIns="0" rIns="0" bIns="0" rtlCol="0" anchor="t"/>
          <a:lstStyle/>
          <a:p>
            <a:pPr marL="0" indent="0" algn="l">
              <a:lnSpc>
                <a:spcPts val="2450"/>
              </a:lnSpc>
              <a:buNone/>
            </a:pPr>
            <a:r>
              <a:rPr lang="en-US" sz="1950" dirty="0">
                <a:solidFill>
                  <a:srgbClr val="52586B"/>
                </a:solidFill>
                <a:latin typeface="Mona Sans Semi Bold" pitchFamily="34" charset="0"/>
                <a:ea typeface="Mona Sans Semi Bold" pitchFamily="34" charset="-122"/>
                <a:cs typeface="Mona Sans Semi Bold" pitchFamily="34" charset="-120"/>
              </a:rPr>
              <a:t>Background Tasks</a:t>
            </a:r>
            <a:endParaRPr lang="en-US" sz="1950" dirty="0"/>
          </a:p>
        </p:txBody>
      </p:sp>
      <p:sp>
        <p:nvSpPr>
          <p:cNvPr id="28" name="Text 26"/>
          <p:cNvSpPr/>
          <p:nvPr/>
        </p:nvSpPr>
        <p:spPr>
          <a:xfrm>
            <a:off x="7639526" y="6611064"/>
            <a:ext cx="6063496" cy="643414"/>
          </a:xfrm>
          <a:prstGeom prst="rect">
            <a:avLst/>
          </a:prstGeom>
          <a:noFill/>
          <a:ln/>
        </p:spPr>
        <p:txBody>
          <a:bodyPr wrap="square" lIns="0" tIns="0" rIns="0" bIns="0" rtlCol="0" anchor="t"/>
          <a:lstStyle/>
          <a:p>
            <a:pPr marL="0" indent="0" algn="l">
              <a:lnSpc>
                <a:spcPts val="2500"/>
              </a:lnSpc>
              <a:buNone/>
            </a:pPr>
            <a:r>
              <a:rPr lang="en-US" sz="1550" dirty="0">
                <a:solidFill>
                  <a:srgbClr val="52586B"/>
                </a:solidFill>
                <a:latin typeface="Funnel Sans" pitchFamily="34" charset="0"/>
                <a:ea typeface="Funnel Sans" pitchFamily="34" charset="-122"/>
                <a:cs typeface="Funnel Sans" pitchFamily="34" charset="-120"/>
              </a:rPr>
              <a:t>Ideal for operations that don't require immediate responses, such as order processing or data synchronization.</a:t>
            </a:r>
            <a:endParaRPr lang="en-US" sz="15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577459"/>
            <a:ext cx="11429167" cy="708779"/>
          </a:xfrm>
          <a:prstGeom prst="rect">
            <a:avLst/>
          </a:prstGeom>
          <a:noFill/>
          <a:ln/>
        </p:spPr>
        <p:txBody>
          <a:bodyPr wrap="non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JMS Messaging Architecture: Core Models</a:t>
            </a:r>
            <a:endParaRPr lang="en-US" sz="4450" dirty="0"/>
          </a:p>
        </p:txBody>
      </p:sp>
      <p:sp>
        <p:nvSpPr>
          <p:cNvPr id="3" name="Text 1"/>
          <p:cNvSpPr/>
          <p:nvPr/>
        </p:nvSpPr>
        <p:spPr>
          <a:xfrm>
            <a:off x="793790" y="2739866"/>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JMS relies on a </a:t>
            </a:r>
            <a:r>
              <a:rPr lang="en-US" sz="1750" b="1" dirty="0">
                <a:solidFill>
                  <a:srgbClr val="52586B"/>
                </a:solidFill>
                <a:latin typeface="Funnel Sans" pitchFamily="34" charset="0"/>
                <a:ea typeface="Funnel Sans" pitchFamily="34" charset="-122"/>
                <a:cs typeface="Funnel Sans" pitchFamily="34" charset="-120"/>
              </a:rPr>
              <a:t>Message-Oriented Middleware (MOM)</a:t>
            </a:r>
            <a:r>
              <a:rPr lang="en-US" sz="1750" dirty="0">
                <a:solidFill>
                  <a:srgbClr val="52586B"/>
                </a:solidFill>
                <a:latin typeface="Funnel Sans" pitchFamily="34" charset="0"/>
                <a:ea typeface="Funnel Sans" pitchFamily="34" charset="-122"/>
                <a:cs typeface="Funnel Sans" pitchFamily="34" charset="-120"/>
              </a:rPr>
              <a:t> to deliver messages reliably between producers and consumers. It supports two fundamental messaging models:</a:t>
            </a:r>
            <a:endParaRPr lang="en-US" sz="1750" dirty="0"/>
          </a:p>
        </p:txBody>
      </p:sp>
      <p:sp>
        <p:nvSpPr>
          <p:cNvPr id="4" name="Text 2"/>
          <p:cNvSpPr/>
          <p:nvPr/>
        </p:nvSpPr>
        <p:spPr>
          <a:xfrm>
            <a:off x="793790" y="3947636"/>
            <a:ext cx="3687366" cy="425291"/>
          </a:xfrm>
          <a:prstGeom prst="rect">
            <a:avLst/>
          </a:prstGeom>
          <a:noFill/>
          <a:ln/>
        </p:spPr>
        <p:txBody>
          <a:bodyPr wrap="none" lIns="0" tIns="0" rIns="0" bIns="0" rtlCol="0" anchor="t"/>
          <a:lstStyle/>
          <a:p>
            <a:pPr marL="0" indent="0" algn="l">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Point-to-Point (Queue)</a:t>
            </a:r>
            <a:endParaRPr lang="en-US" sz="2650" dirty="0"/>
          </a:p>
        </p:txBody>
      </p:sp>
      <p:sp>
        <p:nvSpPr>
          <p:cNvPr id="5" name="Text 3"/>
          <p:cNvSpPr/>
          <p:nvPr/>
        </p:nvSpPr>
        <p:spPr>
          <a:xfrm>
            <a:off x="793790" y="459974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Messages are sent to a </a:t>
            </a:r>
            <a:r>
              <a:rPr lang="en-US" sz="1750" b="1" dirty="0">
                <a:solidFill>
                  <a:srgbClr val="52586B"/>
                </a:solidFill>
                <a:latin typeface="Funnel Sans" pitchFamily="34" charset="0"/>
                <a:ea typeface="Funnel Sans" pitchFamily="34" charset="-122"/>
                <a:cs typeface="Funnel Sans" pitchFamily="34" charset="-120"/>
              </a:rPr>
              <a:t>queue</a:t>
            </a:r>
            <a:r>
              <a:rPr lang="en-US" sz="1750" dirty="0">
                <a:solidFill>
                  <a:srgbClr val="52586B"/>
                </a:solidFill>
                <a:latin typeface="Funnel Sans" pitchFamily="34" charset="0"/>
                <a:ea typeface="Funnel Sans" pitchFamily="34" charset="-122"/>
                <a:cs typeface="Funnel Sans" pitchFamily="34" charset="-120"/>
              </a:rPr>
              <a:t>.</a:t>
            </a:r>
            <a:endParaRPr lang="en-US" sz="1750" dirty="0"/>
          </a:p>
        </p:txBody>
      </p:sp>
      <p:sp>
        <p:nvSpPr>
          <p:cNvPr id="6" name="Text 4"/>
          <p:cNvSpPr/>
          <p:nvPr/>
        </p:nvSpPr>
        <p:spPr>
          <a:xfrm>
            <a:off x="793790" y="504194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Each message is consumed by </a:t>
            </a:r>
            <a:r>
              <a:rPr lang="en-US" sz="1750" b="1" dirty="0">
                <a:solidFill>
                  <a:srgbClr val="52586B"/>
                </a:solidFill>
                <a:latin typeface="Funnel Sans" pitchFamily="34" charset="0"/>
                <a:ea typeface="Funnel Sans" pitchFamily="34" charset="-122"/>
                <a:cs typeface="Funnel Sans" pitchFamily="34" charset="-120"/>
              </a:rPr>
              <a:t>only one</a:t>
            </a:r>
            <a:r>
              <a:rPr lang="en-US" sz="1750" dirty="0">
                <a:solidFill>
                  <a:srgbClr val="52586B"/>
                </a:solidFill>
                <a:latin typeface="Funnel Sans" pitchFamily="34" charset="0"/>
                <a:ea typeface="Funnel Sans" pitchFamily="34" charset="-122"/>
                <a:cs typeface="Funnel Sans" pitchFamily="34" charset="-120"/>
              </a:rPr>
              <a:t> receiver.</a:t>
            </a:r>
            <a:endParaRPr lang="en-US" sz="1750" dirty="0"/>
          </a:p>
        </p:txBody>
      </p:sp>
      <p:sp>
        <p:nvSpPr>
          <p:cNvPr id="7" name="Text 5"/>
          <p:cNvSpPr/>
          <p:nvPr/>
        </p:nvSpPr>
        <p:spPr>
          <a:xfrm>
            <a:off x="793790" y="548413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Guarantees message delivery and processing by a single consumer.</a:t>
            </a:r>
            <a:endParaRPr lang="en-US" sz="1750" dirty="0"/>
          </a:p>
        </p:txBody>
      </p:sp>
      <p:sp>
        <p:nvSpPr>
          <p:cNvPr id="8" name="Text 6"/>
          <p:cNvSpPr/>
          <p:nvPr/>
        </p:nvSpPr>
        <p:spPr>
          <a:xfrm>
            <a:off x="7599521" y="3947636"/>
            <a:ext cx="4194572" cy="425291"/>
          </a:xfrm>
          <a:prstGeom prst="rect">
            <a:avLst/>
          </a:prstGeom>
          <a:noFill/>
          <a:ln/>
        </p:spPr>
        <p:txBody>
          <a:bodyPr wrap="none" lIns="0" tIns="0" rIns="0" bIns="0" rtlCol="0" anchor="t"/>
          <a:lstStyle/>
          <a:p>
            <a:pPr marL="0" indent="0" algn="l">
              <a:lnSpc>
                <a:spcPts val="3300"/>
              </a:lnSpc>
              <a:buNone/>
            </a:pPr>
            <a:r>
              <a:rPr lang="en-US" sz="2650" dirty="0">
                <a:solidFill>
                  <a:srgbClr val="373B48"/>
                </a:solidFill>
                <a:latin typeface="Mona Sans Semi Bold" pitchFamily="34" charset="0"/>
                <a:ea typeface="Mona Sans Semi Bold" pitchFamily="34" charset="-122"/>
                <a:cs typeface="Mona Sans Semi Bold" pitchFamily="34" charset="-120"/>
              </a:rPr>
              <a:t>Publish/Subscribe (Topic)</a:t>
            </a:r>
            <a:endParaRPr lang="en-US" sz="2650" dirty="0"/>
          </a:p>
        </p:txBody>
      </p:sp>
      <p:sp>
        <p:nvSpPr>
          <p:cNvPr id="9" name="Text 7"/>
          <p:cNvSpPr/>
          <p:nvPr/>
        </p:nvSpPr>
        <p:spPr>
          <a:xfrm>
            <a:off x="7599521" y="459974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Messages are published to a </a:t>
            </a:r>
            <a:r>
              <a:rPr lang="en-US" sz="1750" b="1" dirty="0">
                <a:solidFill>
                  <a:srgbClr val="52586B"/>
                </a:solidFill>
                <a:latin typeface="Funnel Sans" pitchFamily="34" charset="0"/>
                <a:ea typeface="Funnel Sans" pitchFamily="34" charset="-122"/>
                <a:cs typeface="Funnel Sans" pitchFamily="34" charset="-120"/>
              </a:rPr>
              <a:t>topic</a:t>
            </a:r>
            <a:r>
              <a:rPr lang="en-US" sz="1750" dirty="0">
                <a:solidFill>
                  <a:srgbClr val="52586B"/>
                </a:solidFill>
                <a:latin typeface="Funnel Sans" pitchFamily="34" charset="0"/>
                <a:ea typeface="Funnel Sans" pitchFamily="34" charset="-122"/>
                <a:cs typeface="Funnel Sans" pitchFamily="34" charset="-120"/>
              </a:rPr>
              <a:t>.</a:t>
            </a:r>
            <a:endParaRPr lang="en-US" sz="1750" dirty="0"/>
          </a:p>
        </p:txBody>
      </p:sp>
      <p:sp>
        <p:nvSpPr>
          <p:cNvPr id="10" name="Text 8"/>
          <p:cNvSpPr/>
          <p:nvPr/>
        </p:nvSpPr>
        <p:spPr>
          <a:xfrm>
            <a:off x="7599521" y="504194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Messages are received by </a:t>
            </a:r>
            <a:r>
              <a:rPr lang="en-US" sz="1750" b="1" dirty="0">
                <a:solidFill>
                  <a:srgbClr val="52586B"/>
                </a:solidFill>
                <a:latin typeface="Funnel Sans" pitchFamily="34" charset="0"/>
                <a:ea typeface="Funnel Sans" pitchFamily="34" charset="-122"/>
                <a:cs typeface="Funnel Sans" pitchFamily="34" charset="-120"/>
              </a:rPr>
              <a:t>multiple</a:t>
            </a:r>
            <a:r>
              <a:rPr lang="en-US" sz="1750" dirty="0">
                <a:solidFill>
                  <a:srgbClr val="52586B"/>
                </a:solidFill>
                <a:latin typeface="Funnel Sans" pitchFamily="34" charset="0"/>
                <a:ea typeface="Funnel Sans" pitchFamily="34" charset="-122"/>
                <a:cs typeface="Funnel Sans" pitchFamily="34" charset="-120"/>
              </a:rPr>
              <a:t> active or durable subscribers.</a:t>
            </a:r>
            <a:endParaRPr lang="en-US" sz="1750" dirty="0"/>
          </a:p>
        </p:txBody>
      </p:sp>
      <p:sp>
        <p:nvSpPr>
          <p:cNvPr id="11" name="Text 9"/>
          <p:cNvSpPr/>
          <p:nvPr/>
        </p:nvSpPr>
        <p:spPr>
          <a:xfrm>
            <a:off x="7599521" y="584704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52586B"/>
                </a:solidFill>
                <a:latin typeface="Funnel Sans" pitchFamily="34" charset="0"/>
                <a:ea typeface="Funnel Sans" pitchFamily="34" charset="-122"/>
                <a:cs typeface="Funnel Sans" pitchFamily="34" charset="-120"/>
              </a:rPr>
              <a:t>Enables broadcasting messages to many interested parties.</a:t>
            </a: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13398" y="531614"/>
            <a:ext cx="6423422" cy="458510"/>
          </a:xfrm>
          <a:prstGeom prst="rect">
            <a:avLst/>
          </a:prstGeom>
          <a:noFill/>
          <a:ln/>
        </p:spPr>
        <p:txBody>
          <a:bodyPr wrap="none" lIns="0" tIns="0" rIns="0" bIns="0" rtlCol="0" anchor="t"/>
          <a:lstStyle/>
          <a:p>
            <a:pPr marL="0" indent="0" algn="l">
              <a:lnSpc>
                <a:spcPts val="3600"/>
              </a:lnSpc>
              <a:buNone/>
            </a:pPr>
            <a:r>
              <a:rPr lang="en-US" sz="2850" dirty="0">
                <a:solidFill>
                  <a:srgbClr val="373B48"/>
                </a:solidFill>
                <a:latin typeface="Mona Sans Semi Bold" pitchFamily="34" charset="0"/>
                <a:ea typeface="Mona Sans Semi Bold" pitchFamily="34" charset="-122"/>
                <a:cs typeface="Mona Sans Semi Bold" pitchFamily="34" charset="-120"/>
              </a:rPr>
              <a:t>Dissecting the JMS API Components</a:t>
            </a:r>
            <a:endParaRPr lang="en-US" sz="2850" dirty="0"/>
          </a:p>
        </p:txBody>
      </p:sp>
      <p:sp>
        <p:nvSpPr>
          <p:cNvPr id="3" name="Text 1"/>
          <p:cNvSpPr/>
          <p:nvPr/>
        </p:nvSpPr>
        <p:spPr>
          <a:xfrm>
            <a:off x="513398" y="1283494"/>
            <a:ext cx="13603605"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Understanding the key components of the JMS API is crucial for effective implementation. These objects work together to facilitate the entire messaging lifecycle, from connection to message handling.</a:t>
            </a:r>
            <a:endParaRPr lang="en-US" sz="1150" dirty="0"/>
          </a:p>
        </p:txBody>
      </p:sp>
      <p:sp>
        <p:nvSpPr>
          <p:cNvPr id="4" name="Shape 2"/>
          <p:cNvSpPr/>
          <p:nvPr/>
        </p:nvSpPr>
        <p:spPr>
          <a:xfrm>
            <a:off x="513398" y="1683187"/>
            <a:ext cx="13603605" cy="880229"/>
          </a:xfrm>
          <a:prstGeom prst="roundRect">
            <a:avLst>
              <a:gd name="adj" fmla="val 7001"/>
            </a:avLst>
          </a:prstGeom>
          <a:solidFill>
            <a:srgbClr val="FFFFFF">
              <a:alpha val="95000"/>
            </a:srgbClr>
          </a:solidFill>
          <a:ln w="15240">
            <a:solidFill>
              <a:srgbClr val="C8CACF"/>
            </a:solidFill>
            <a:prstDash val="solid"/>
          </a:ln>
        </p:spPr>
      </p:sp>
      <p:sp>
        <p:nvSpPr>
          <p:cNvPr id="5" name="Shape 3"/>
          <p:cNvSpPr/>
          <p:nvPr/>
        </p:nvSpPr>
        <p:spPr>
          <a:xfrm>
            <a:off x="528638" y="1698427"/>
            <a:ext cx="586859" cy="849749"/>
          </a:xfrm>
          <a:prstGeom prst="roundRect">
            <a:avLst>
              <a:gd name="adj" fmla="val 7384"/>
            </a:avLst>
          </a:prstGeom>
          <a:solidFill>
            <a:srgbClr val="E2E4E9"/>
          </a:solidFill>
          <a:ln/>
        </p:spPr>
      </p:sp>
      <p:sp>
        <p:nvSpPr>
          <p:cNvPr id="6" name="Text 4"/>
          <p:cNvSpPr/>
          <p:nvPr/>
        </p:nvSpPr>
        <p:spPr>
          <a:xfrm>
            <a:off x="708184" y="1985724"/>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1</a:t>
            </a:r>
            <a:endParaRPr lang="en-US" sz="1700" dirty="0"/>
          </a:p>
        </p:txBody>
      </p:sp>
      <p:sp>
        <p:nvSpPr>
          <p:cNvPr id="7" name="Text 5"/>
          <p:cNvSpPr/>
          <p:nvPr/>
        </p:nvSpPr>
        <p:spPr>
          <a:xfrm>
            <a:off x="1262182" y="1845112"/>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ConnectionFactory</a:t>
            </a:r>
            <a:endParaRPr lang="en-US" sz="1400" dirty="0"/>
          </a:p>
        </p:txBody>
      </p:sp>
      <p:sp>
        <p:nvSpPr>
          <p:cNvPr id="8" name="Text 6"/>
          <p:cNvSpPr/>
          <p:nvPr/>
        </p:nvSpPr>
        <p:spPr>
          <a:xfrm>
            <a:off x="1262182" y="2162294"/>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The starting point: used to create a connection to the JMS provider (message broker).</a:t>
            </a:r>
            <a:endParaRPr lang="en-US" sz="1150" dirty="0"/>
          </a:p>
        </p:txBody>
      </p:sp>
      <p:sp>
        <p:nvSpPr>
          <p:cNvPr id="9" name="Shape 7"/>
          <p:cNvSpPr/>
          <p:nvPr/>
        </p:nvSpPr>
        <p:spPr>
          <a:xfrm>
            <a:off x="513398" y="2710101"/>
            <a:ext cx="13603605" cy="880229"/>
          </a:xfrm>
          <a:prstGeom prst="roundRect">
            <a:avLst>
              <a:gd name="adj" fmla="val 7001"/>
            </a:avLst>
          </a:prstGeom>
          <a:solidFill>
            <a:srgbClr val="FFFFFF">
              <a:alpha val="95000"/>
            </a:srgbClr>
          </a:solidFill>
          <a:ln w="15240">
            <a:solidFill>
              <a:srgbClr val="C8CACF"/>
            </a:solidFill>
            <a:prstDash val="solid"/>
          </a:ln>
        </p:spPr>
      </p:sp>
      <p:sp>
        <p:nvSpPr>
          <p:cNvPr id="10" name="Shape 8"/>
          <p:cNvSpPr/>
          <p:nvPr/>
        </p:nvSpPr>
        <p:spPr>
          <a:xfrm>
            <a:off x="528638" y="2725341"/>
            <a:ext cx="586859" cy="849749"/>
          </a:xfrm>
          <a:prstGeom prst="roundRect">
            <a:avLst>
              <a:gd name="adj" fmla="val 7384"/>
            </a:avLst>
          </a:prstGeom>
          <a:solidFill>
            <a:srgbClr val="E2E4E9"/>
          </a:solidFill>
          <a:ln/>
        </p:spPr>
      </p:sp>
      <p:sp>
        <p:nvSpPr>
          <p:cNvPr id="11" name="Text 9"/>
          <p:cNvSpPr/>
          <p:nvPr/>
        </p:nvSpPr>
        <p:spPr>
          <a:xfrm>
            <a:off x="708184" y="3012638"/>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2</a:t>
            </a:r>
            <a:endParaRPr lang="en-US" sz="1700" dirty="0"/>
          </a:p>
        </p:txBody>
      </p:sp>
      <p:sp>
        <p:nvSpPr>
          <p:cNvPr id="12" name="Text 10"/>
          <p:cNvSpPr/>
          <p:nvPr/>
        </p:nvSpPr>
        <p:spPr>
          <a:xfrm>
            <a:off x="1262182" y="2872026"/>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Destination</a:t>
            </a:r>
            <a:endParaRPr lang="en-US" sz="1400" dirty="0"/>
          </a:p>
        </p:txBody>
      </p:sp>
      <p:sp>
        <p:nvSpPr>
          <p:cNvPr id="13" name="Text 11"/>
          <p:cNvSpPr/>
          <p:nvPr/>
        </p:nvSpPr>
        <p:spPr>
          <a:xfrm>
            <a:off x="1262182" y="3189208"/>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Defines where messages are sent or received. This can be either a Queue or a Topic.</a:t>
            </a:r>
            <a:endParaRPr lang="en-US" sz="1150" dirty="0"/>
          </a:p>
        </p:txBody>
      </p:sp>
      <p:sp>
        <p:nvSpPr>
          <p:cNvPr id="14" name="Shape 12"/>
          <p:cNvSpPr/>
          <p:nvPr/>
        </p:nvSpPr>
        <p:spPr>
          <a:xfrm>
            <a:off x="513398" y="3737015"/>
            <a:ext cx="13603605" cy="880229"/>
          </a:xfrm>
          <a:prstGeom prst="roundRect">
            <a:avLst>
              <a:gd name="adj" fmla="val 7001"/>
            </a:avLst>
          </a:prstGeom>
          <a:solidFill>
            <a:srgbClr val="FFFFFF">
              <a:alpha val="95000"/>
            </a:srgbClr>
          </a:solidFill>
          <a:ln w="15240">
            <a:solidFill>
              <a:srgbClr val="C8CACF"/>
            </a:solidFill>
            <a:prstDash val="solid"/>
          </a:ln>
        </p:spPr>
      </p:sp>
      <p:sp>
        <p:nvSpPr>
          <p:cNvPr id="15" name="Shape 13"/>
          <p:cNvSpPr/>
          <p:nvPr/>
        </p:nvSpPr>
        <p:spPr>
          <a:xfrm>
            <a:off x="528638" y="3752255"/>
            <a:ext cx="586859" cy="849749"/>
          </a:xfrm>
          <a:prstGeom prst="roundRect">
            <a:avLst>
              <a:gd name="adj" fmla="val 7384"/>
            </a:avLst>
          </a:prstGeom>
          <a:solidFill>
            <a:srgbClr val="E2E4E9"/>
          </a:solidFill>
          <a:ln/>
        </p:spPr>
      </p:sp>
      <p:sp>
        <p:nvSpPr>
          <p:cNvPr id="16" name="Text 14"/>
          <p:cNvSpPr/>
          <p:nvPr/>
        </p:nvSpPr>
        <p:spPr>
          <a:xfrm>
            <a:off x="708184" y="4039553"/>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3</a:t>
            </a:r>
            <a:endParaRPr lang="en-US" sz="1700" dirty="0"/>
          </a:p>
        </p:txBody>
      </p:sp>
      <p:sp>
        <p:nvSpPr>
          <p:cNvPr id="17" name="Text 15"/>
          <p:cNvSpPr/>
          <p:nvPr/>
        </p:nvSpPr>
        <p:spPr>
          <a:xfrm>
            <a:off x="1262182" y="3898940"/>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Session</a:t>
            </a:r>
            <a:endParaRPr lang="en-US" sz="1400" dirty="0"/>
          </a:p>
        </p:txBody>
      </p:sp>
      <p:sp>
        <p:nvSpPr>
          <p:cNvPr id="18" name="Text 16"/>
          <p:cNvSpPr/>
          <p:nvPr/>
        </p:nvSpPr>
        <p:spPr>
          <a:xfrm>
            <a:off x="1262182" y="4216122"/>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A single-threaded context for producing and consuming messages. It manages transactions and message ordering.</a:t>
            </a:r>
            <a:endParaRPr lang="en-US" sz="1150" dirty="0"/>
          </a:p>
        </p:txBody>
      </p:sp>
      <p:sp>
        <p:nvSpPr>
          <p:cNvPr id="19" name="Shape 17"/>
          <p:cNvSpPr/>
          <p:nvPr/>
        </p:nvSpPr>
        <p:spPr>
          <a:xfrm>
            <a:off x="513398" y="4763929"/>
            <a:ext cx="13603605" cy="880229"/>
          </a:xfrm>
          <a:prstGeom prst="roundRect">
            <a:avLst>
              <a:gd name="adj" fmla="val 7001"/>
            </a:avLst>
          </a:prstGeom>
          <a:solidFill>
            <a:srgbClr val="FFFFFF">
              <a:alpha val="95000"/>
            </a:srgbClr>
          </a:solidFill>
          <a:ln w="15240">
            <a:solidFill>
              <a:srgbClr val="C8CACF"/>
            </a:solidFill>
            <a:prstDash val="solid"/>
          </a:ln>
        </p:spPr>
      </p:sp>
      <p:sp>
        <p:nvSpPr>
          <p:cNvPr id="20" name="Shape 18"/>
          <p:cNvSpPr/>
          <p:nvPr/>
        </p:nvSpPr>
        <p:spPr>
          <a:xfrm>
            <a:off x="528638" y="4779169"/>
            <a:ext cx="586859" cy="849749"/>
          </a:xfrm>
          <a:prstGeom prst="roundRect">
            <a:avLst>
              <a:gd name="adj" fmla="val 7384"/>
            </a:avLst>
          </a:prstGeom>
          <a:solidFill>
            <a:srgbClr val="E2E4E9"/>
          </a:solidFill>
          <a:ln/>
        </p:spPr>
      </p:sp>
      <p:sp>
        <p:nvSpPr>
          <p:cNvPr id="21" name="Text 19"/>
          <p:cNvSpPr/>
          <p:nvPr/>
        </p:nvSpPr>
        <p:spPr>
          <a:xfrm>
            <a:off x="708184" y="5066467"/>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4</a:t>
            </a:r>
            <a:endParaRPr lang="en-US" sz="1700" dirty="0"/>
          </a:p>
        </p:txBody>
      </p:sp>
      <p:sp>
        <p:nvSpPr>
          <p:cNvPr id="22" name="Text 20"/>
          <p:cNvSpPr/>
          <p:nvPr/>
        </p:nvSpPr>
        <p:spPr>
          <a:xfrm>
            <a:off x="1262182" y="4925854"/>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MessageProducer</a:t>
            </a:r>
            <a:endParaRPr lang="en-US" sz="1400" dirty="0"/>
          </a:p>
        </p:txBody>
      </p:sp>
      <p:sp>
        <p:nvSpPr>
          <p:cNvPr id="23" name="Text 21"/>
          <p:cNvSpPr/>
          <p:nvPr/>
        </p:nvSpPr>
        <p:spPr>
          <a:xfrm>
            <a:off x="1262182" y="5243036"/>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Responsible for sending messages to a specified Destination.</a:t>
            </a:r>
            <a:endParaRPr lang="en-US" sz="1150" dirty="0"/>
          </a:p>
        </p:txBody>
      </p:sp>
      <p:sp>
        <p:nvSpPr>
          <p:cNvPr id="24" name="Shape 22"/>
          <p:cNvSpPr/>
          <p:nvPr/>
        </p:nvSpPr>
        <p:spPr>
          <a:xfrm>
            <a:off x="513398" y="5790843"/>
            <a:ext cx="13603605" cy="880229"/>
          </a:xfrm>
          <a:prstGeom prst="roundRect">
            <a:avLst>
              <a:gd name="adj" fmla="val 7001"/>
            </a:avLst>
          </a:prstGeom>
          <a:solidFill>
            <a:srgbClr val="FFFFFF">
              <a:alpha val="95000"/>
            </a:srgbClr>
          </a:solidFill>
          <a:ln w="15240">
            <a:solidFill>
              <a:srgbClr val="C8CACF"/>
            </a:solidFill>
            <a:prstDash val="solid"/>
          </a:ln>
        </p:spPr>
      </p:sp>
      <p:sp>
        <p:nvSpPr>
          <p:cNvPr id="25" name="Shape 23"/>
          <p:cNvSpPr/>
          <p:nvPr/>
        </p:nvSpPr>
        <p:spPr>
          <a:xfrm>
            <a:off x="528638" y="5806083"/>
            <a:ext cx="586859" cy="849749"/>
          </a:xfrm>
          <a:prstGeom prst="roundRect">
            <a:avLst>
              <a:gd name="adj" fmla="val 7384"/>
            </a:avLst>
          </a:prstGeom>
          <a:solidFill>
            <a:srgbClr val="E2E4E9"/>
          </a:solidFill>
          <a:ln/>
        </p:spPr>
      </p:sp>
      <p:sp>
        <p:nvSpPr>
          <p:cNvPr id="26" name="Text 24"/>
          <p:cNvSpPr/>
          <p:nvPr/>
        </p:nvSpPr>
        <p:spPr>
          <a:xfrm>
            <a:off x="708184" y="6093381"/>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5</a:t>
            </a:r>
            <a:endParaRPr lang="en-US" sz="1700" dirty="0"/>
          </a:p>
        </p:txBody>
      </p:sp>
      <p:sp>
        <p:nvSpPr>
          <p:cNvPr id="27" name="Text 25"/>
          <p:cNvSpPr/>
          <p:nvPr/>
        </p:nvSpPr>
        <p:spPr>
          <a:xfrm>
            <a:off x="1262182" y="5952768"/>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MessageConsumer</a:t>
            </a:r>
            <a:endParaRPr lang="en-US" sz="1400" dirty="0"/>
          </a:p>
        </p:txBody>
      </p:sp>
      <p:sp>
        <p:nvSpPr>
          <p:cNvPr id="28" name="Text 26"/>
          <p:cNvSpPr/>
          <p:nvPr/>
        </p:nvSpPr>
        <p:spPr>
          <a:xfrm>
            <a:off x="1262182" y="6269950"/>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Used to receive messages from a particular Destination.</a:t>
            </a:r>
            <a:endParaRPr lang="en-US" sz="1150" dirty="0"/>
          </a:p>
        </p:txBody>
      </p:sp>
      <p:sp>
        <p:nvSpPr>
          <p:cNvPr id="29" name="Shape 27"/>
          <p:cNvSpPr/>
          <p:nvPr/>
        </p:nvSpPr>
        <p:spPr>
          <a:xfrm>
            <a:off x="513398" y="6817757"/>
            <a:ext cx="13603605" cy="880229"/>
          </a:xfrm>
          <a:prstGeom prst="roundRect">
            <a:avLst>
              <a:gd name="adj" fmla="val 7001"/>
            </a:avLst>
          </a:prstGeom>
          <a:solidFill>
            <a:srgbClr val="FFFFFF">
              <a:alpha val="95000"/>
            </a:srgbClr>
          </a:solidFill>
          <a:ln w="15240">
            <a:solidFill>
              <a:srgbClr val="C8CACF"/>
            </a:solidFill>
            <a:prstDash val="solid"/>
          </a:ln>
        </p:spPr>
      </p:sp>
      <p:sp>
        <p:nvSpPr>
          <p:cNvPr id="30" name="Shape 28"/>
          <p:cNvSpPr/>
          <p:nvPr/>
        </p:nvSpPr>
        <p:spPr>
          <a:xfrm>
            <a:off x="528638" y="6832997"/>
            <a:ext cx="586859" cy="849749"/>
          </a:xfrm>
          <a:prstGeom prst="roundRect">
            <a:avLst>
              <a:gd name="adj" fmla="val 7384"/>
            </a:avLst>
          </a:prstGeom>
          <a:solidFill>
            <a:srgbClr val="E2E4E9"/>
          </a:solidFill>
          <a:ln/>
        </p:spPr>
      </p:sp>
      <p:sp>
        <p:nvSpPr>
          <p:cNvPr id="31" name="Text 29"/>
          <p:cNvSpPr/>
          <p:nvPr/>
        </p:nvSpPr>
        <p:spPr>
          <a:xfrm>
            <a:off x="708184" y="7120295"/>
            <a:ext cx="220028" cy="275034"/>
          </a:xfrm>
          <a:prstGeom prst="rect">
            <a:avLst/>
          </a:prstGeom>
          <a:noFill/>
          <a:ln/>
        </p:spPr>
        <p:txBody>
          <a:bodyPr wrap="none" lIns="0" tIns="0" rIns="0" bIns="0" rtlCol="0" anchor="t"/>
          <a:lstStyle/>
          <a:p>
            <a:pPr marL="0" indent="0" algn="l">
              <a:lnSpc>
                <a:spcPts val="1700"/>
              </a:lnSpc>
              <a:buNone/>
            </a:pPr>
            <a:r>
              <a:rPr lang="en-US" sz="1700" dirty="0">
                <a:solidFill>
                  <a:srgbClr val="52586B"/>
                </a:solidFill>
                <a:latin typeface="Mona Sans Semi Bold" pitchFamily="34" charset="0"/>
                <a:ea typeface="Mona Sans Semi Bold" pitchFamily="34" charset="-122"/>
                <a:cs typeface="Mona Sans Semi Bold" pitchFamily="34" charset="-120"/>
              </a:rPr>
              <a:t>6</a:t>
            </a:r>
            <a:endParaRPr lang="en-US" sz="1700" dirty="0"/>
          </a:p>
        </p:txBody>
      </p:sp>
      <p:sp>
        <p:nvSpPr>
          <p:cNvPr id="32" name="Text 30"/>
          <p:cNvSpPr/>
          <p:nvPr/>
        </p:nvSpPr>
        <p:spPr>
          <a:xfrm>
            <a:off x="1262182" y="6979682"/>
            <a:ext cx="1833920" cy="229195"/>
          </a:xfrm>
          <a:prstGeom prst="rect">
            <a:avLst/>
          </a:prstGeom>
          <a:noFill/>
          <a:ln/>
        </p:spPr>
        <p:txBody>
          <a:bodyPr wrap="none" lIns="0" tIns="0" rIns="0" bIns="0" rtlCol="0" anchor="t"/>
          <a:lstStyle/>
          <a:p>
            <a:pPr marL="0" indent="0" algn="l">
              <a:lnSpc>
                <a:spcPts val="1800"/>
              </a:lnSpc>
              <a:buNone/>
            </a:pPr>
            <a:r>
              <a:rPr lang="en-US" sz="1400" dirty="0">
                <a:solidFill>
                  <a:srgbClr val="52586B"/>
                </a:solidFill>
                <a:latin typeface="Mona Sans Semi Bold" pitchFamily="34" charset="0"/>
                <a:ea typeface="Mona Sans Semi Bold" pitchFamily="34" charset="-122"/>
                <a:cs typeface="Mona Sans Semi Bold" pitchFamily="34" charset="-120"/>
              </a:rPr>
              <a:t>Message</a:t>
            </a:r>
            <a:endParaRPr lang="en-US" sz="1400" dirty="0"/>
          </a:p>
        </p:txBody>
      </p:sp>
      <p:sp>
        <p:nvSpPr>
          <p:cNvPr id="33" name="Text 31"/>
          <p:cNvSpPr/>
          <p:nvPr/>
        </p:nvSpPr>
        <p:spPr>
          <a:xfrm>
            <a:off x="1262182" y="7296864"/>
            <a:ext cx="12839581" cy="234672"/>
          </a:xfrm>
          <a:prstGeom prst="rect">
            <a:avLst/>
          </a:prstGeom>
          <a:noFill/>
          <a:ln/>
        </p:spPr>
        <p:txBody>
          <a:bodyPr wrap="none" lIns="0" tIns="0" rIns="0" bIns="0" rtlCol="0" anchor="t"/>
          <a:lstStyle/>
          <a:p>
            <a:pPr marL="0" indent="0" algn="l">
              <a:lnSpc>
                <a:spcPts val="1800"/>
              </a:lnSpc>
              <a:buNone/>
            </a:pPr>
            <a:r>
              <a:rPr lang="en-US" sz="1150" dirty="0">
                <a:solidFill>
                  <a:srgbClr val="52586B"/>
                </a:solidFill>
                <a:latin typeface="Funnel Sans" pitchFamily="34" charset="0"/>
                <a:ea typeface="Funnel Sans" pitchFamily="34" charset="-122"/>
                <a:cs typeface="Funnel Sans" pitchFamily="34" charset="-120"/>
              </a:rPr>
              <a:t>The core payload—the actual content (e.g., TextMessage, ObjectMessage, BytesMessage) being transmitted.</a:t>
            </a:r>
            <a:endParaRPr lang="en-US" sz="115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88407" y="462320"/>
            <a:ext cx="9027081" cy="525423"/>
          </a:xfrm>
          <a:prstGeom prst="rect">
            <a:avLst/>
          </a:prstGeom>
          <a:noFill/>
          <a:ln/>
        </p:spPr>
        <p:txBody>
          <a:bodyPr wrap="none" lIns="0" tIns="0" rIns="0" bIns="0" rtlCol="0" anchor="t"/>
          <a:lstStyle/>
          <a:p>
            <a:pPr marL="0" indent="0" algn="l">
              <a:lnSpc>
                <a:spcPts val="4100"/>
              </a:lnSpc>
              <a:buNone/>
            </a:pPr>
            <a:r>
              <a:rPr lang="en-US" sz="3300" dirty="0">
                <a:solidFill>
                  <a:srgbClr val="373B48"/>
                </a:solidFill>
                <a:latin typeface="Mona Sans Semi Bold" pitchFamily="34" charset="0"/>
                <a:ea typeface="Mona Sans Semi Bold" pitchFamily="34" charset="-122"/>
                <a:cs typeface="Mona Sans Semi Bold" pitchFamily="34" charset="-120"/>
              </a:rPr>
              <a:t>Basic JMS Flow: Producer/Consumer Pattern</a:t>
            </a:r>
            <a:endParaRPr lang="en-US" sz="3300" dirty="0"/>
          </a:p>
        </p:txBody>
      </p:sp>
      <p:sp>
        <p:nvSpPr>
          <p:cNvPr id="3" name="Text 1"/>
          <p:cNvSpPr/>
          <p:nvPr/>
        </p:nvSpPr>
        <p:spPr>
          <a:xfrm>
            <a:off x="588407" y="1323975"/>
            <a:ext cx="13453586" cy="537924"/>
          </a:xfrm>
          <a:prstGeom prst="rect">
            <a:avLst/>
          </a:prstGeom>
          <a:noFill/>
          <a:ln/>
        </p:spPr>
        <p:txBody>
          <a:bodyPr wrap="squar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The standard pattern for interacting with JMS involves a clear sequence of steps for both sending and receiving messages. This flow is fundamental to building any JMS-based application in Java EE 6.</a:t>
            </a:r>
            <a:endParaRPr lang="en-US" sz="1300" dirty="0"/>
          </a:p>
        </p:txBody>
      </p:sp>
      <p:pic>
        <p:nvPicPr>
          <p:cNvPr id="4" name="Image 0" descr="preencoded.png"/>
          <p:cNvPicPr>
            <a:picLocks noChangeAspect="1"/>
          </p:cNvPicPr>
          <p:nvPr/>
        </p:nvPicPr>
        <p:blipFill>
          <a:blip r:embed="rId3"/>
          <a:stretch>
            <a:fillRect/>
          </a:stretch>
        </p:blipFill>
        <p:spPr>
          <a:xfrm>
            <a:off x="588407" y="2050971"/>
            <a:ext cx="504349" cy="1143000"/>
          </a:xfrm>
          <a:prstGeom prst="rect">
            <a:avLst/>
          </a:prstGeom>
        </p:spPr>
      </p:pic>
      <p:sp>
        <p:nvSpPr>
          <p:cNvPr id="5" name="Text 2"/>
          <p:cNvSpPr/>
          <p:nvPr/>
        </p:nvSpPr>
        <p:spPr>
          <a:xfrm>
            <a:off x="1260872" y="2219087"/>
            <a:ext cx="2769751" cy="262652"/>
          </a:xfrm>
          <a:prstGeom prst="rect">
            <a:avLst/>
          </a:prstGeom>
          <a:noFill/>
          <a:ln/>
        </p:spPr>
        <p:txBody>
          <a:bodyPr wrap="none" lIns="0" tIns="0" rIns="0" bIns="0" rtlCol="0" anchor="t"/>
          <a:lstStyle/>
          <a:p>
            <a:pPr marL="0" indent="0" algn="l">
              <a:lnSpc>
                <a:spcPts val="2050"/>
              </a:lnSpc>
              <a:buNone/>
            </a:pPr>
            <a:r>
              <a:rPr lang="en-US" sz="1650" dirty="0">
                <a:solidFill>
                  <a:srgbClr val="52586B"/>
                </a:solidFill>
                <a:latin typeface="Mona Sans Semi Bold" pitchFamily="34" charset="0"/>
                <a:ea typeface="Mona Sans Semi Bold" pitchFamily="34" charset="-122"/>
                <a:cs typeface="Mona Sans Semi Bold" pitchFamily="34" charset="-120"/>
              </a:rPr>
              <a:t>Lookup ConnectionFactory</a:t>
            </a:r>
            <a:endParaRPr lang="en-US" sz="1650" dirty="0"/>
          </a:p>
        </p:txBody>
      </p:sp>
      <p:sp>
        <p:nvSpPr>
          <p:cNvPr id="6" name="Text 3"/>
          <p:cNvSpPr/>
          <p:nvPr/>
        </p:nvSpPr>
        <p:spPr>
          <a:xfrm>
            <a:off x="1260872" y="2582585"/>
            <a:ext cx="12781121" cy="268962"/>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Obtain the ConnectionFactory, typically via </a:t>
            </a:r>
            <a:r>
              <a:rPr lang="en-US" sz="1300" b="1" dirty="0">
                <a:solidFill>
                  <a:srgbClr val="52586B"/>
                </a:solidFill>
                <a:latin typeface="Funnel Sans" pitchFamily="34" charset="0"/>
                <a:ea typeface="Funnel Sans" pitchFamily="34" charset="-122"/>
                <a:cs typeface="Funnel Sans" pitchFamily="34" charset="-120"/>
              </a:rPr>
              <a:t>JNDI</a:t>
            </a:r>
            <a:r>
              <a:rPr lang="en-US" sz="1300" dirty="0">
                <a:solidFill>
                  <a:srgbClr val="52586B"/>
                </a:solidFill>
                <a:latin typeface="Funnel Sans" pitchFamily="34" charset="0"/>
                <a:ea typeface="Funnel Sans" pitchFamily="34" charset="-122"/>
                <a:cs typeface="Funnel Sans" pitchFamily="34" charset="-120"/>
              </a:rPr>
              <a:t> (Java Naming and Directory Interface), which provides a standardized way to look up resources.</a:t>
            </a:r>
            <a:endParaRPr lang="en-US" sz="1300" dirty="0"/>
          </a:p>
        </p:txBody>
      </p:sp>
      <p:pic>
        <p:nvPicPr>
          <p:cNvPr id="7" name="Image 1" descr="preencoded.png"/>
          <p:cNvPicPr>
            <a:picLocks noChangeAspect="1"/>
          </p:cNvPicPr>
          <p:nvPr/>
        </p:nvPicPr>
        <p:blipFill>
          <a:blip r:embed="rId3"/>
          <a:stretch>
            <a:fillRect/>
          </a:stretch>
        </p:blipFill>
        <p:spPr>
          <a:xfrm>
            <a:off x="840581" y="3227903"/>
            <a:ext cx="504349" cy="1143000"/>
          </a:xfrm>
          <a:prstGeom prst="rect">
            <a:avLst/>
          </a:prstGeom>
        </p:spPr>
      </p:pic>
      <p:sp>
        <p:nvSpPr>
          <p:cNvPr id="8" name="Text 4"/>
          <p:cNvSpPr/>
          <p:nvPr/>
        </p:nvSpPr>
        <p:spPr>
          <a:xfrm>
            <a:off x="1513046" y="3396020"/>
            <a:ext cx="2968347" cy="262652"/>
          </a:xfrm>
          <a:prstGeom prst="rect">
            <a:avLst/>
          </a:prstGeom>
          <a:noFill/>
          <a:ln/>
        </p:spPr>
        <p:txBody>
          <a:bodyPr wrap="none" lIns="0" tIns="0" rIns="0" bIns="0" rtlCol="0" anchor="t"/>
          <a:lstStyle/>
          <a:p>
            <a:pPr marL="0" indent="0" algn="l">
              <a:lnSpc>
                <a:spcPts val="2050"/>
              </a:lnSpc>
              <a:buNone/>
            </a:pPr>
            <a:r>
              <a:rPr lang="en-US" sz="1650" dirty="0">
                <a:solidFill>
                  <a:srgbClr val="52586B"/>
                </a:solidFill>
                <a:latin typeface="Mona Sans Semi Bold" pitchFamily="34" charset="0"/>
                <a:ea typeface="Mona Sans Semi Bold" pitchFamily="34" charset="-122"/>
                <a:cs typeface="Mona Sans Semi Bold" pitchFamily="34" charset="-120"/>
              </a:rPr>
              <a:t>Create Connection &amp; Session</a:t>
            </a:r>
            <a:endParaRPr lang="en-US" sz="1650" dirty="0"/>
          </a:p>
        </p:txBody>
      </p:sp>
      <p:sp>
        <p:nvSpPr>
          <p:cNvPr id="9" name="Text 5"/>
          <p:cNvSpPr/>
          <p:nvPr/>
        </p:nvSpPr>
        <p:spPr>
          <a:xfrm>
            <a:off x="1513046" y="3759518"/>
            <a:ext cx="12528947" cy="268962"/>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Use the ConnectionFactory to create a </a:t>
            </a:r>
            <a:r>
              <a:rPr lang="en-US" sz="1300" b="1" dirty="0">
                <a:solidFill>
                  <a:srgbClr val="52586B"/>
                </a:solidFill>
                <a:latin typeface="Funnel Sans" pitchFamily="34" charset="0"/>
                <a:ea typeface="Funnel Sans" pitchFamily="34" charset="-122"/>
                <a:cs typeface="Funnel Sans" pitchFamily="34" charset="-120"/>
              </a:rPr>
              <a:t>Connection</a:t>
            </a:r>
            <a:r>
              <a:rPr lang="en-US" sz="1300" dirty="0">
                <a:solidFill>
                  <a:srgbClr val="52586B"/>
                </a:solidFill>
                <a:latin typeface="Funnel Sans" pitchFamily="34" charset="0"/>
                <a:ea typeface="Funnel Sans" pitchFamily="34" charset="-122"/>
                <a:cs typeface="Funnel Sans" pitchFamily="34" charset="-120"/>
              </a:rPr>
              <a:t> to the broker, then create a </a:t>
            </a:r>
            <a:r>
              <a:rPr lang="en-US" sz="1300" b="1" dirty="0">
                <a:solidFill>
                  <a:srgbClr val="52586B"/>
                </a:solidFill>
                <a:latin typeface="Funnel Sans" pitchFamily="34" charset="0"/>
                <a:ea typeface="Funnel Sans" pitchFamily="34" charset="-122"/>
                <a:cs typeface="Funnel Sans" pitchFamily="34" charset="-120"/>
              </a:rPr>
              <a:t>Session</a:t>
            </a:r>
            <a:r>
              <a:rPr lang="en-US" sz="1300" dirty="0">
                <a:solidFill>
                  <a:srgbClr val="52586B"/>
                </a:solidFill>
                <a:latin typeface="Funnel Sans" pitchFamily="34" charset="0"/>
                <a:ea typeface="Funnel Sans" pitchFamily="34" charset="-122"/>
                <a:cs typeface="Funnel Sans" pitchFamily="34" charset="-120"/>
              </a:rPr>
              <a:t> from the Connection.</a:t>
            </a:r>
            <a:endParaRPr lang="en-US" sz="1300" dirty="0"/>
          </a:p>
        </p:txBody>
      </p:sp>
      <p:pic>
        <p:nvPicPr>
          <p:cNvPr id="10" name="Image 2" descr="preencoded.png"/>
          <p:cNvPicPr>
            <a:picLocks noChangeAspect="1"/>
          </p:cNvPicPr>
          <p:nvPr/>
        </p:nvPicPr>
        <p:blipFill>
          <a:blip r:embed="rId3"/>
          <a:stretch>
            <a:fillRect/>
          </a:stretch>
        </p:blipFill>
        <p:spPr>
          <a:xfrm>
            <a:off x="1092756" y="4404836"/>
            <a:ext cx="504349" cy="1143000"/>
          </a:xfrm>
          <a:prstGeom prst="rect">
            <a:avLst/>
          </a:prstGeom>
        </p:spPr>
      </p:pic>
      <p:sp>
        <p:nvSpPr>
          <p:cNvPr id="11" name="Text 6"/>
          <p:cNvSpPr/>
          <p:nvPr/>
        </p:nvSpPr>
        <p:spPr>
          <a:xfrm>
            <a:off x="1765221" y="4572953"/>
            <a:ext cx="3030974" cy="262652"/>
          </a:xfrm>
          <a:prstGeom prst="rect">
            <a:avLst/>
          </a:prstGeom>
          <a:noFill/>
          <a:ln/>
        </p:spPr>
        <p:txBody>
          <a:bodyPr wrap="none" lIns="0" tIns="0" rIns="0" bIns="0" rtlCol="0" anchor="t"/>
          <a:lstStyle/>
          <a:p>
            <a:pPr marL="0" indent="0" algn="l">
              <a:lnSpc>
                <a:spcPts val="2050"/>
              </a:lnSpc>
              <a:buNone/>
            </a:pPr>
            <a:r>
              <a:rPr lang="en-US" sz="1650" dirty="0">
                <a:solidFill>
                  <a:srgbClr val="52586B"/>
                </a:solidFill>
                <a:latin typeface="Mona Sans Semi Bold" pitchFamily="34" charset="0"/>
                <a:ea typeface="Mona Sans Semi Bold" pitchFamily="34" charset="-122"/>
                <a:cs typeface="Mona Sans Semi Bold" pitchFamily="34" charset="-120"/>
              </a:rPr>
              <a:t>Create Producer or Consumer</a:t>
            </a:r>
            <a:endParaRPr lang="en-US" sz="1650" dirty="0"/>
          </a:p>
        </p:txBody>
      </p:sp>
      <p:sp>
        <p:nvSpPr>
          <p:cNvPr id="12" name="Text 7"/>
          <p:cNvSpPr/>
          <p:nvPr/>
        </p:nvSpPr>
        <p:spPr>
          <a:xfrm>
            <a:off x="1765221" y="4936450"/>
            <a:ext cx="12276773" cy="268962"/>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Instantiate a </a:t>
            </a:r>
            <a:r>
              <a:rPr lang="en-US" sz="1300" b="1" dirty="0">
                <a:solidFill>
                  <a:srgbClr val="52586B"/>
                </a:solidFill>
                <a:latin typeface="Funnel Sans" pitchFamily="34" charset="0"/>
                <a:ea typeface="Funnel Sans" pitchFamily="34" charset="-122"/>
                <a:cs typeface="Funnel Sans" pitchFamily="34" charset="-120"/>
              </a:rPr>
              <a:t>MessageProducer</a:t>
            </a:r>
            <a:r>
              <a:rPr lang="en-US" sz="1300" dirty="0">
                <a:solidFill>
                  <a:srgbClr val="52586B"/>
                </a:solidFill>
                <a:latin typeface="Funnel Sans" pitchFamily="34" charset="0"/>
                <a:ea typeface="Funnel Sans" pitchFamily="34" charset="-122"/>
                <a:cs typeface="Funnel Sans" pitchFamily="34" charset="-120"/>
              </a:rPr>
              <a:t> to send messages or a </a:t>
            </a:r>
            <a:r>
              <a:rPr lang="en-US" sz="1300" b="1" dirty="0">
                <a:solidFill>
                  <a:srgbClr val="52586B"/>
                </a:solidFill>
                <a:latin typeface="Funnel Sans" pitchFamily="34" charset="0"/>
                <a:ea typeface="Funnel Sans" pitchFamily="34" charset="-122"/>
                <a:cs typeface="Funnel Sans" pitchFamily="34" charset="-120"/>
              </a:rPr>
              <a:t>MessageConsumer</a:t>
            </a:r>
            <a:r>
              <a:rPr lang="en-US" sz="1300" dirty="0">
                <a:solidFill>
                  <a:srgbClr val="52586B"/>
                </a:solidFill>
                <a:latin typeface="Funnel Sans" pitchFamily="34" charset="0"/>
                <a:ea typeface="Funnel Sans" pitchFamily="34" charset="-122"/>
                <a:cs typeface="Funnel Sans" pitchFamily="34" charset="-120"/>
              </a:rPr>
              <a:t> to receive them, linked to a specific Destination (Queue or Topic).</a:t>
            </a:r>
            <a:endParaRPr lang="en-US" sz="1300" dirty="0"/>
          </a:p>
        </p:txBody>
      </p:sp>
      <p:pic>
        <p:nvPicPr>
          <p:cNvPr id="13" name="Image 3" descr="preencoded.png"/>
          <p:cNvPicPr>
            <a:picLocks noChangeAspect="1"/>
          </p:cNvPicPr>
          <p:nvPr/>
        </p:nvPicPr>
        <p:blipFill>
          <a:blip r:embed="rId3"/>
          <a:stretch>
            <a:fillRect/>
          </a:stretch>
        </p:blipFill>
        <p:spPr>
          <a:xfrm>
            <a:off x="1344930" y="5581769"/>
            <a:ext cx="504349" cy="1143000"/>
          </a:xfrm>
          <a:prstGeom prst="rect">
            <a:avLst/>
          </a:prstGeom>
        </p:spPr>
      </p:pic>
      <p:sp>
        <p:nvSpPr>
          <p:cNvPr id="14" name="Text 8"/>
          <p:cNvSpPr/>
          <p:nvPr/>
        </p:nvSpPr>
        <p:spPr>
          <a:xfrm>
            <a:off x="2017395" y="5749885"/>
            <a:ext cx="2479119" cy="262652"/>
          </a:xfrm>
          <a:prstGeom prst="rect">
            <a:avLst/>
          </a:prstGeom>
          <a:noFill/>
          <a:ln/>
        </p:spPr>
        <p:txBody>
          <a:bodyPr wrap="none" lIns="0" tIns="0" rIns="0" bIns="0" rtlCol="0" anchor="t"/>
          <a:lstStyle/>
          <a:p>
            <a:pPr marL="0" indent="0" algn="l">
              <a:lnSpc>
                <a:spcPts val="2050"/>
              </a:lnSpc>
              <a:buNone/>
            </a:pPr>
            <a:r>
              <a:rPr lang="en-US" sz="1650" dirty="0">
                <a:solidFill>
                  <a:srgbClr val="52586B"/>
                </a:solidFill>
                <a:latin typeface="Mona Sans Semi Bold" pitchFamily="34" charset="0"/>
                <a:ea typeface="Mona Sans Semi Bold" pitchFamily="34" charset="-122"/>
                <a:cs typeface="Mona Sans Semi Bold" pitchFamily="34" charset="-120"/>
              </a:rPr>
              <a:t>Send/Receive Messages</a:t>
            </a:r>
            <a:endParaRPr lang="en-US" sz="1650" dirty="0"/>
          </a:p>
        </p:txBody>
      </p:sp>
      <p:sp>
        <p:nvSpPr>
          <p:cNvPr id="15" name="Text 9"/>
          <p:cNvSpPr/>
          <p:nvPr/>
        </p:nvSpPr>
        <p:spPr>
          <a:xfrm>
            <a:off x="2017395" y="6113383"/>
            <a:ext cx="12024598" cy="268962"/>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Execute the core business logic: send messages using the producer or retrieve them using the consumer.</a:t>
            </a:r>
            <a:endParaRPr lang="en-US" sz="1300" dirty="0"/>
          </a:p>
        </p:txBody>
      </p:sp>
      <p:pic>
        <p:nvPicPr>
          <p:cNvPr id="16" name="Image 4" descr="preencoded.png"/>
          <p:cNvPicPr>
            <a:picLocks noChangeAspect="1"/>
          </p:cNvPicPr>
          <p:nvPr/>
        </p:nvPicPr>
        <p:blipFill>
          <a:blip r:embed="rId3"/>
          <a:stretch>
            <a:fillRect/>
          </a:stretch>
        </p:blipFill>
        <p:spPr>
          <a:xfrm>
            <a:off x="1092756" y="6758702"/>
            <a:ext cx="504349" cy="1143000"/>
          </a:xfrm>
          <a:prstGeom prst="rect">
            <a:avLst/>
          </a:prstGeom>
        </p:spPr>
      </p:pic>
      <p:sp>
        <p:nvSpPr>
          <p:cNvPr id="17" name="Text 10"/>
          <p:cNvSpPr/>
          <p:nvPr/>
        </p:nvSpPr>
        <p:spPr>
          <a:xfrm>
            <a:off x="1765221" y="6926818"/>
            <a:ext cx="2101691" cy="262652"/>
          </a:xfrm>
          <a:prstGeom prst="rect">
            <a:avLst/>
          </a:prstGeom>
          <a:noFill/>
          <a:ln/>
        </p:spPr>
        <p:txBody>
          <a:bodyPr wrap="none" lIns="0" tIns="0" rIns="0" bIns="0" rtlCol="0" anchor="t"/>
          <a:lstStyle/>
          <a:p>
            <a:pPr marL="0" indent="0" algn="l">
              <a:lnSpc>
                <a:spcPts val="2050"/>
              </a:lnSpc>
              <a:buNone/>
            </a:pPr>
            <a:r>
              <a:rPr lang="en-US" sz="1650" dirty="0">
                <a:solidFill>
                  <a:srgbClr val="52586B"/>
                </a:solidFill>
                <a:latin typeface="Mona Sans Semi Bold" pitchFamily="34" charset="0"/>
                <a:ea typeface="Mona Sans Semi Bold" pitchFamily="34" charset="-122"/>
                <a:cs typeface="Mona Sans Semi Bold" pitchFamily="34" charset="-120"/>
              </a:rPr>
              <a:t>Close Resources</a:t>
            </a:r>
            <a:endParaRPr lang="en-US" sz="1650" dirty="0"/>
          </a:p>
        </p:txBody>
      </p:sp>
      <p:sp>
        <p:nvSpPr>
          <p:cNvPr id="18" name="Text 11"/>
          <p:cNvSpPr/>
          <p:nvPr/>
        </p:nvSpPr>
        <p:spPr>
          <a:xfrm>
            <a:off x="1765221" y="7290316"/>
            <a:ext cx="12276773" cy="268962"/>
          </a:xfrm>
          <a:prstGeom prst="rect">
            <a:avLst/>
          </a:prstGeom>
          <a:noFill/>
          <a:ln/>
        </p:spPr>
        <p:txBody>
          <a:bodyPr wrap="none" lIns="0" tIns="0" rIns="0" bIns="0" rtlCol="0" anchor="t"/>
          <a:lstStyle/>
          <a:p>
            <a:pPr marL="0" indent="0" algn="l">
              <a:lnSpc>
                <a:spcPts val="2100"/>
              </a:lnSpc>
              <a:buNone/>
            </a:pPr>
            <a:r>
              <a:rPr lang="en-US" sz="1300" dirty="0">
                <a:solidFill>
                  <a:srgbClr val="52586B"/>
                </a:solidFill>
                <a:latin typeface="Funnel Sans" pitchFamily="34" charset="0"/>
                <a:ea typeface="Funnel Sans" pitchFamily="34" charset="-122"/>
                <a:cs typeface="Funnel Sans" pitchFamily="34" charset="-120"/>
              </a:rPr>
              <a:t>Crucially, ensure all JMS resources (Connection, Session, Producer/Consumer) are closed properly to prevent resource leaks and ensure stability.</a:t>
            </a:r>
            <a:endParaRPr lang="en-US" sz="13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23888" y="1000244"/>
            <a:ext cx="7896225" cy="1113949"/>
          </a:xfrm>
          <a:prstGeom prst="rect">
            <a:avLst/>
          </a:prstGeom>
          <a:noFill/>
          <a:ln/>
        </p:spPr>
        <p:txBody>
          <a:bodyPr wrap="square" lIns="0" tIns="0" rIns="0" bIns="0" rtlCol="0" anchor="t"/>
          <a:lstStyle/>
          <a:p>
            <a:pPr marL="0" indent="0" algn="l">
              <a:lnSpc>
                <a:spcPts val="4350"/>
              </a:lnSpc>
              <a:buNone/>
            </a:pPr>
            <a:r>
              <a:rPr lang="en-US" sz="3500" dirty="0">
                <a:solidFill>
                  <a:srgbClr val="373B48"/>
                </a:solidFill>
                <a:latin typeface="Mona Sans Semi Bold" pitchFamily="34" charset="0"/>
                <a:ea typeface="Mona Sans Semi Bold" pitchFamily="34" charset="-122"/>
                <a:cs typeface="Mona Sans Semi Bold" pitchFamily="34" charset="-120"/>
              </a:rPr>
              <a:t>Receiving Messages: Synchronous vs. Asynchronous</a:t>
            </a:r>
            <a:endParaRPr lang="en-US" sz="3500" dirty="0"/>
          </a:p>
        </p:txBody>
      </p:sp>
      <p:sp>
        <p:nvSpPr>
          <p:cNvPr id="4" name="Text 1"/>
          <p:cNvSpPr/>
          <p:nvPr/>
        </p:nvSpPr>
        <p:spPr>
          <a:xfrm>
            <a:off x="623888" y="2381488"/>
            <a:ext cx="7896225" cy="570309"/>
          </a:xfrm>
          <a:prstGeom prst="rect">
            <a:avLst/>
          </a:prstGeom>
          <a:noFill/>
          <a:ln/>
        </p:spPr>
        <p:txBody>
          <a:bodyPr wrap="square" lIns="0" tIns="0" rIns="0" bIns="0" rtlCol="0" anchor="t"/>
          <a:lstStyle/>
          <a:p>
            <a:pPr marL="0" indent="0" algn="l">
              <a:lnSpc>
                <a:spcPts val="2200"/>
              </a:lnSpc>
              <a:buNone/>
            </a:pPr>
            <a:r>
              <a:rPr lang="en-US" sz="1400" dirty="0">
                <a:solidFill>
                  <a:srgbClr val="52586B"/>
                </a:solidFill>
                <a:latin typeface="Funnel Sans" pitchFamily="34" charset="0"/>
                <a:ea typeface="Funnel Sans" pitchFamily="34" charset="-122"/>
                <a:cs typeface="Funnel Sans" pitchFamily="34" charset="-120"/>
              </a:rPr>
              <a:t>JMS offers flexible options for consuming messages, adapting to different application needs for responsiveness and resource utilization.</a:t>
            </a:r>
            <a:endParaRPr lang="en-US" sz="1400" dirty="0"/>
          </a:p>
        </p:txBody>
      </p:sp>
      <p:sp>
        <p:nvSpPr>
          <p:cNvPr id="5" name="Text 2"/>
          <p:cNvSpPr/>
          <p:nvPr/>
        </p:nvSpPr>
        <p:spPr>
          <a:xfrm>
            <a:off x="623888" y="3330535"/>
            <a:ext cx="3080147" cy="334208"/>
          </a:xfrm>
          <a:prstGeom prst="rect">
            <a:avLst/>
          </a:prstGeom>
          <a:noFill/>
          <a:ln/>
        </p:spPr>
        <p:txBody>
          <a:bodyPr wrap="none" lIns="0" tIns="0" rIns="0" bIns="0" rtlCol="0" anchor="t"/>
          <a:lstStyle/>
          <a:p>
            <a:pPr marL="0" indent="0" algn="l">
              <a:lnSpc>
                <a:spcPts val="2600"/>
              </a:lnSpc>
              <a:buNone/>
            </a:pPr>
            <a:r>
              <a:rPr lang="en-US" sz="2100" dirty="0">
                <a:solidFill>
                  <a:srgbClr val="373B48"/>
                </a:solidFill>
                <a:latin typeface="Mona Sans Semi Bold" pitchFamily="34" charset="0"/>
                <a:ea typeface="Mona Sans Semi Bold" pitchFamily="34" charset="-122"/>
                <a:cs typeface="Mona Sans Semi Bold" pitchFamily="34" charset="-120"/>
              </a:rPr>
              <a:t>Synchronous Reception</a:t>
            </a:r>
            <a:endParaRPr lang="en-US" sz="2100" dirty="0"/>
          </a:p>
        </p:txBody>
      </p:sp>
      <p:sp>
        <p:nvSpPr>
          <p:cNvPr id="6" name="Text 3"/>
          <p:cNvSpPr/>
          <p:nvPr/>
        </p:nvSpPr>
        <p:spPr>
          <a:xfrm>
            <a:off x="623888" y="3842980"/>
            <a:ext cx="3730704" cy="570309"/>
          </a:xfrm>
          <a:prstGeom prst="rect">
            <a:avLst/>
          </a:prstGeom>
          <a:noFill/>
          <a:ln/>
        </p:spPr>
        <p:txBody>
          <a:bodyPr wrap="square" lIns="0" tIns="0" rIns="0" bIns="0" rtlCol="0" anchor="t"/>
          <a:lstStyle/>
          <a:p>
            <a:pPr marL="342900" indent="-342900" algn="l">
              <a:lnSpc>
                <a:spcPts val="2200"/>
              </a:lnSpc>
              <a:buSzPct val="100000"/>
              <a:buChar char="•"/>
            </a:pPr>
            <a:r>
              <a:rPr lang="en-US" sz="1400" dirty="0">
                <a:solidFill>
                  <a:srgbClr val="52586B"/>
                </a:solidFill>
                <a:highlight>
                  <a:srgbClr val="F2F2F2"/>
                </a:highlight>
                <a:latin typeface="Consolas" pitchFamily="34" charset="0"/>
                <a:ea typeface="Consolas" pitchFamily="34" charset="-122"/>
                <a:cs typeface="Consolas" pitchFamily="34" charset="-120"/>
              </a:rPr>
              <a:t>receive()</a:t>
            </a:r>
            <a:r>
              <a:rPr lang="en-US" sz="1400" dirty="0">
                <a:solidFill>
                  <a:srgbClr val="52586B"/>
                </a:solidFill>
                <a:latin typeface="Funnel Sans" pitchFamily="34" charset="0"/>
                <a:ea typeface="Funnel Sans" pitchFamily="34" charset="-122"/>
                <a:cs typeface="Funnel Sans" pitchFamily="34" charset="-120"/>
              </a:rPr>
              <a:t>: Blocks until a message arrives or a timeout occurs.</a:t>
            </a:r>
            <a:endParaRPr lang="en-US" sz="1400" dirty="0"/>
          </a:p>
        </p:txBody>
      </p:sp>
      <p:sp>
        <p:nvSpPr>
          <p:cNvPr id="7" name="Text 4"/>
          <p:cNvSpPr/>
          <p:nvPr/>
        </p:nvSpPr>
        <p:spPr>
          <a:xfrm>
            <a:off x="623888" y="4475678"/>
            <a:ext cx="3730704" cy="570309"/>
          </a:xfrm>
          <a:prstGeom prst="rect">
            <a:avLst/>
          </a:prstGeom>
          <a:noFill/>
          <a:ln/>
        </p:spPr>
        <p:txBody>
          <a:bodyPr wrap="square" lIns="0" tIns="0" rIns="0" bIns="0" rtlCol="0" anchor="t"/>
          <a:lstStyle/>
          <a:p>
            <a:pPr marL="342900" indent="-342900" algn="l">
              <a:lnSpc>
                <a:spcPts val="2200"/>
              </a:lnSpc>
              <a:buSzPct val="100000"/>
              <a:buChar char="•"/>
            </a:pPr>
            <a:r>
              <a:rPr lang="en-US" sz="1400" dirty="0">
                <a:solidFill>
                  <a:srgbClr val="52586B"/>
                </a:solidFill>
                <a:highlight>
                  <a:srgbClr val="F2F2F2"/>
                </a:highlight>
                <a:latin typeface="Consolas" pitchFamily="34" charset="0"/>
                <a:ea typeface="Consolas" pitchFamily="34" charset="-122"/>
                <a:cs typeface="Consolas" pitchFamily="34" charset="-120"/>
              </a:rPr>
              <a:t>receiveNoWait()</a:t>
            </a:r>
            <a:r>
              <a:rPr lang="en-US" sz="1400" dirty="0">
                <a:solidFill>
                  <a:srgbClr val="52586B"/>
                </a:solidFill>
                <a:latin typeface="Funnel Sans" pitchFamily="34" charset="0"/>
                <a:ea typeface="Funnel Sans" pitchFamily="34" charset="-122"/>
                <a:cs typeface="Funnel Sans" pitchFamily="34" charset="-120"/>
              </a:rPr>
              <a:t>: Returns immediately, even if no message is available.</a:t>
            </a:r>
            <a:endParaRPr lang="en-US" sz="1400" dirty="0"/>
          </a:p>
        </p:txBody>
      </p:sp>
      <p:sp>
        <p:nvSpPr>
          <p:cNvPr id="8" name="Text 5"/>
          <p:cNvSpPr/>
          <p:nvPr/>
        </p:nvSpPr>
        <p:spPr>
          <a:xfrm>
            <a:off x="623888" y="5108377"/>
            <a:ext cx="3730704" cy="855464"/>
          </a:xfrm>
          <a:prstGeom prst="rect">
            <a:avLst/>
          </a:prstGeom>
          <a:noFill/>
          <a:ln/>
        </p:spPr>
        <p:txBody>
          <a:bodyPr wrap="square" lIns="0" tIns="0" rIns="0" bIns="0" rtlCol="0" anchor="t"/>
          <a:lstStyle/>
          <a:p>
            <a:pPr marL="342900" indent="-342900" algn="l">
              <a:lnSpc>
                <a:spcPts val="2200"/>
              </a:lnSpc>
              <a:buSzPct val="100000"/>
              <a:buChar char="•"/>
            </a:pPr>
            <a:r>
              <a:rPr lang="en-US" sz="1400" b="1" dirty="0">
                <a:solidFill>
                  <a:srgbClr val="52586B"/>
                </a:solidFill>
                <a:latin typeface="Funnel Sans" pitchFamily="34" charset="0"/>
                <a:ea typeface="Funnel Sans" pitchFamily="34" charset="-122"/>
                <a:cs typeface="Funnel Sans" pitchFamily="34" charset="-120"/>
              </a:rPr>
              <a:t>Use Case:</a:t>
            </a:r>
            <a:r>
              <a:rPr lang="en-US" sz="1400" dirty="0">
                <a:solidFill>
                  <a:srgbClr val="52586B"/>
                </a:solidFill>
                <a:latin typeface="Funnel Sans" pitchFamily="34" charset="0"/>
                <a:ea typeface="Funnel Sans" pitchFamily="34" charset="-122"/>
                <a:cs typeface="Funnel Sans" pitchFamily="34" charset="-120"/>
              </a:rPr>
              <a:t> Simple scenarios where immediate processing isn't critical or when message flow is predictable and controlled.</a:t>
            </a:r>
            <a:endParaRPr lang="en-US" sz="1400" dirty="0"/>
          </a:p>
        </p:txBody>
      </p:sp>
      <p:sp>
        <p:nvSpPr>
          <p:cNvPr id="9" name="Text 6"/>
          <p:cNvSpPr/>
          <p:nvPr/>
        </p:nvSpPr>
        <p:spPr>
          <a:xfrm>
            <a:off x="4797028" y="3330535"/>
            <a:ext cx="3236952" cy="334208"/>
          </a:xfrm>
          <a:prstGeom prst="rect">
            <a:avLst/>
          </a:prstGeom>
          <a:noFill/>
          <a:ln/>
        </p:spPr>
        <p:txBody>
          <a:bodyPr wrap="none" lIns="0" tIns="0" rIns="0" bIns="0" rtlCol="0" anchor="t"/>
          <a:lstStyle/>
          <a:p>
            <a:pPr marL="0" indent="0" algn="l">
              <a:lnSpc>
                <a:spcPts val="2600"/>
              </a:lnSpc>
              <a:buNone/>
            </a:pPr>
            <a:r>
              <a:rPr lang="en-US" sz="2100" dirty="0">
                <a:solidFill>
                  <a:srgbClr val="373B48"/>
                </a:solidFill>
                <a:latin typeface="Mona Sans Semi Bold" pitchFamily="34" charset="0"/>
                <a:ea typeface="Mona Sans Semi Bold" pitchFamily="34" charset="-122"/>
                <a:cs typeface="Mona Sans Semi Bold" pitchFamily="34" charset="-120"/>
              </a:rPr>
              <a:t>Asynchronous Reception</a:t>
            </a:r>
            <a:endParaRPr lang="en-US" sz="2100" dirty="0"/>
          </a:p>
        </p:txBody>
      </p:sp>
      <p:sp>
        <p:nvSpPr>
          <p:cNvPr id="10" name="Text 7"/>
          <p:cNvSpPr/>
          <p:nvPr/>
        </p:nvSpPr>
        <p:spPr>
          <a:xfrm>
            <a:off x="4797028" y="3842980"/>
            <a:ext cx="3730704" cy="855464"/>
          </a:xfrm>
          <a:prstGeom prst="rect">
            <a:avLst/>
          </a:prstGeom>
          <a:noFill/>
          <a:ln/>
        </p:spPr>
        <p:txBody>
          <a:bodyPr wrap="square" lIns="0" tIns="0" rIns="0" bIns="0" rtlCol="0" anchor="t"/>
          <a:lstStyle/>
          <a:p>
            <a:pPr marL="342900" indent="-342900" algn="l">
              <a:lnSpc>
                <a:spcPts val="2200"/>
              </a:lnSpc>
              <a:buSzPct val="100000"/>
              <a:buChar char="•"/>
            </a:pPr>
            <a:r>
              <a:rPr lang="en-US" sz="1400" b="1" dirty="0">
                <a:solidFill>
                  <a:srgbClr val="52586B"/>
                </a:solidFill>
                <a:latin typeface="Funnel Sans" pitchFamily="34" charset="0"/>
                <a:ea typeface="Funnel Sans" pitchFamily="34" charset="-122"/>
                <a:cs typeface="Funnel Sans" pitchFamily="34" charset="-120"/>
              </a:rPr>
              <a:t>MessageListener:</a:t>
            </a:r>
            <a:r>
              <a:rPr lang="en-US" sz="1400" dirty="0">
                <a:solidFill>
                  <a:srgbClr val="52586B"/>
                </a:solidFill>
                <a:latin typeface="Funnel Sans" pitchFamily="34" charset="0"/>
                <a:ea typeface="Funnel Sans" pitchFamily="34" charset="-122"/>
                <a:cs typeface="Funnel Sans" pitchFamily="34" charset="-120"/>
              </a:rPr>
              <a:t> An interface implemented by your application to define a callback method (</a:t>
            </a:r>
            <a:r>
              <a:rPr lang="en-US" sz="1400" dirty="0">
                <a:solidFill>
                  <a:srgbClr val="52586B"/>
                </a:solidFill>
                <a:highlight>
                  <a:srgbClr val="F2F2F2"/>
                </a:highlight>
                <a:latin typeface="Consolas" pitchFamily="34" charset="0"/>
                <a:ea typeface="Consolas" pitchFamily="34" charset="-122"/>
                <a:cs typeface="Consolas" pitchFamily="34" charset="-120"/>
              </a:rPr>
              <a:t>onMessage()</a:t>
            </a:r>
            <a:r>
              <a:rPr lang="en-US" sz="1400" dirty="0">
                <a:solidFill>
                  <a:srgbClr val="52586B"/>
                </a:solidFill>
                <a:latin typeface="Funnel Sans" pitchFamily="34" charset="0"/>
                <a:ea typeface="Funnel Sans" pitchFamily="34" charset="-122"/>
                <a:cs typeface="Funnel Sans" pitchFamily="34" charset="-120"/>
              </a:rPr>
              <a:t>).</a:t>
            </a:r>
            <a:endParaRPr lang="en-US" sz="1400" dirty="0"/>
          </a:p>
        </p:txBody>
      </p:sp>
      <p:sp>
        <p:nvSpPr>
          <p:cNvPr id="11" name="Text 8"/>
          <p:cNvSpPr/>
          <p:nvPr/>
        </p:nvSpPr>
        <p:spPr>
          <a:xfrm>
            <a:off x="4797028" y="4760833"/>
            <a:ext cx="3730704" cy="570309"/>
          </a:xfrm>
          <a:prstGeom prst="rect">
            <a:avLst/>
          </a:prstGeom>
          <a:noFill/>
          <a:ln/>
        </p:spPr>
        <p:txBody>
          <a:bodyPr wrap="square" lIns="0" tIns="0" rIns="0" bIns="0" rtlCol="0" anchor="t"/>
          <a:lstStyle/>
          <a:p>
            <a:pPr marL="342900" indent="-342900" algn="l">
              <a:lnSpc>
                <a:spcPts val="2200"/>
              </a:lnSpc>
              <a:buSzPct val="100000"/>
              <a:buChar char="•"/>
            </a:pPr>
            <a:r>
              <a:rPr lang="en-US" sz="1400" dirty="0">
                <a:solidFill>
                  <a:srgbClr val="52586B"/>
                </a:solidFill>
                <a:latin typeface="Funnel Sans" pitchFamily="34" charset="0"/>
                <a:ea typeface="Funnel Sans" pitchFamily="34" charset="-122"/>
                <a:cs typeface="Funnel Sans" pitchFamily="34" charset="-120"/>
              </a:rPr>
              <a:t>The JMS provider calls </a:t>
            </a:r>
            <a:r>
              <a:rPr lang="en-US" sz="1400" dirty="0">
                <a:solidFill>
                  <a:srgbClr val="52586B"/>
                </a:solidFill>
                <a:highlight>
                  <a:srgbClr val="F2F2F2"/>
                </a:highlight>
                <a:latin typeface="Consolas" pitchFamily="34" charset="0"/>
                <a:ea typeface="Consolas" pitchFamily="34" charset="-122"/>
                <a:cs typeface="Consolas" pitchFamily="34" charset="-120"/>
              </a:rPr>
              <a:t>onMessage()</a:t>
            </a:r>
            <a:r>
              <a:rPr lang="en-US" sz="1400" dirty="0">
                <a:solidFill>
                  <a:srgbClr val="52586B"/>
                </a:solidFill>
                <a:latin typeface="Funnel Sans" pitchFamily="34" charset="0"/>
                <a:ea typeface="Funnel Sans" pitchFamily="34" charset="-122"/>
                <a:cs typeface="Funnel Sans" pitchFamily="34" charset="-120"/>
              </a:rPr>
              <a:t> automatically when a message arrives.</a:t>
            </a:r>
            <a:endParaRPr lang="en-US" sz="1400" dirty="0"/>
          </a:p>
        </p:txBody>
      </p:sp>
      <p:sp>
        <p:nvSpPr>
          <p:cNvPr id="12" name="Text 9"/>
          <p:cNvSpPr/>
          <p:nvPr/>
        </p:nvSpPr>
        <p:spPr>
          <a:xfrm>
            <a:off x="4797028" y="5393531"/>
            <a:ext cx="3730704" cy="855464"/>
          </a:xfrm>
          <a:prstGeom prst="rect">
            <a:avLst/>
          </a:prstGeom>
          <a:noFill/>
          <a:ln/>
        </p:spPr>
        <p:txBody>
          <a:bodyPr wrap="square" lIns="0" tIns="0" rIns="0" bIns="0" rtlCol="0" anchor="t"/>
          <a:lstStyle/>
          <a:p>
            <a:pPr marL="342900" indent="-342900" algn="l">
              <a:lnSpc>
                <a:spcPts val="2200"/>
              </a:lnSpc>
              <a:buSzPct val="100000"/>
              <a:buChar char="•"/>
            </a:pPr>
            <a:r>
              <a:rPr lang="en-US" sz="1400" b="1" dirty="0">
                <a:solidFill>
                  <a:srgbClr val="52586B"/>
                </a:solidFill>
                <a:latin typeface="Funnel Sans" pitchFamily="34" charset="0"/>
                <a:ea typeface="Funnel Sans" pitchFamily="34" charset="-122"/>
                <a:cs typeface="Funnel Sans" pitchFamily="34" charset="-120"/>
              </a:rPr>
              <a:t>Message-Driven Beans (MDBs):</a:t>
            </a:r>
            <a:r>
              <a:rPr lang="en-US" sz="1400" dirty="0">
                <a:solidFill>
                  <a:srgbClr val="52586B"/>
                </a:solidFill>
                <a:latin typeface="Funnel Sans" pitchFamily="34" charset="0"/>
                <a:ea typeface="Funnel Sans" pitchFamily="34" charset="-122"/>
                <a:cs typeface="Funnel Sans" pitchFamily="34" charset="-120"/>
              </a:rPr>
              <a:t> In enterprise applications, MDBs are the recommended asynchronous method.</a:t>
            </a:r>
            <a:endParaRPr lang="en-US" sz="1400" dirty="0"/>
          </a:p>
        </p:txBody>
      </p:sp>
      <p:sp>
        <p:nvSpPr>
          <p:cNvPr id="13" name="Text 10"/>
          <p:cNvSpPr/>
          <p:nvPr/>
        </p:nvSpPr>
        <p:spPr>
          <a:xfrm>
            <a:off x="4797028" y="6311384"/>
            <a:ext cx="3730704" cy="855464"/>
          </a:xfrm>
          <a:prstGeom prst="rect">
            <a:avLst/>
          </a:prstGeom>
          <a:noFill/>
          <a:ln/>
        </p:spPr>
        <p:txBody>
          <a:bodyPr wrap="square" lIns="0" tIns="0" rIns="0" bIns="0" rtlCol="0" anchor="t"/>
          <a:lstStyle/>
          <a:p>
            <a:pPr marL="342900" indent="-342900" algn="l">
              <a:lnSpc>
                <a:spcPts val="2200"/>
              </a:lnSpc>
              <a:buSzPct val="100000"/>
              <a:buChar char="•"/>
            </a:pPr>
            <a:r>
              <a:rPr lang="en-US" sz="1400" dirty="0">
                <a:solidFill>
                  <a:srgbClr val="52586B"/>
                </a:solidFill>
                <a:latin typeface="Funnel Sans" pitchFamily="34" charset="0"/>
                <a:ea typeface="Funnel Sans" pitchFamily="34" charset="-122"/>
                <a:cs typeface="Funnel Sans" pitchFamily="34" charset="-120"/>
              </a:rPr>
              <a:t>Leverage the EJB container for thread management, scalability, and automatic transaction demarcation.</a:t>
            </a:r>
            <a:endParaRPr lang="en-US" sz="14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40656"/>
            <a:ext cx="6106120" cy="354330"/>
          </a:xfrm>
          <a:prstGeom prst="rect">
            <a:avLst/>
          </a:prstGeom>
          <a:noFill/>
          <a:ln/>
        </p:spPr>
        <p:txBody>
          <a:bodyPr wrap="none" lIns="0" tIns="0" rIns="0" bIns="0" rtlCol="0" anchor="t"/>
          <a:lstStyle/>
          <a:p>
            <a:pPr marL="0" indent="0" algn="l">
              <a:lnSpc>
                <a:spcPts val="2750"/>
              </a:lnSpc>
              <a:buNone/>
            </a:pPr>
            <a:r>
              <a:rPr lang="en-US" sz="2200" dirty="0">
                <a:solidFill>
                  <a:srgbClr val="373B48"/>
                </a:solidFill>
                <a:latin typeface="Mona Sans Semi Bold" pitchFamily="34" charset="0"/>
                <a:ea typeface="Mona Sans Semi Bold" pitchFamily="34" charset="-122"/>
                <a:cs typeface="Mona Sans Semi Bold" pitchFamily="34" charset="-120"/>
              </a:rPr>
              <a:t>Chapter 2: Modern JMS Integration &amp; Beyond</a:t>
            </a:r>
            <a:endParaRPr lang="en-US" sz="2200" dirty="0"/>
          </a:p>
        </p:txBody>
      </p:sp>
      <p:sp>
        <p:nvSpPr>
          <p:cNvPr id="3" name="Text 1"/>
          <p:cNvSpPr/>
          <p:nvPr/>
        </p:nvSpPr>
        <p:spPr>
          <a:xfrm>
            <a:off x="793790" y="2021800"/>
            <a:ext cx="11727894" cy="708779"/>
          </a:xfrm>
          <a:prstGeom prst="rect">
            <a:avLst/>
          </a:prstGeom>
          <a:noFill/>
          <a:ln/>
        </p:spPr>
        <p:txBody>
          <a:bodyPr wrap="none" lIns="0" tIns="0" rIns="0" bIns="0" rtlCol="0" anchor="t"/>
          <a:lstStyle/>
          <a:p>
            <a:pPr marL="0" indent="0" algn="l">
              <a:lnSpc>
                <a:spcPts val="5550"/>
              </a:lnSpc>
              <a:buNone/>
            </a:pPr>
            <a:r>
              <a:rPr lang="en-US" sz="4450" dirty="0">
                <a:solidFill>
                  <a:srgbClr val="373B48"/>
                </a:solidFill>
                <a:latin typeface="Mona Sans Semi Bold" pitchFamily="34" charset="0"/>
                <a:ea typeface="Mona Sans Semi Bold" pitchFamily="34" charset="-122"/>
                <a:cs typeface="Mona Sans Semi Bold" pitchFamily="34" charset="-120"/>
              </a:rPr>
              <a:t>Streamlined JMS Integration with Java EE 6</a:t>
            </a:r>
            <a:endParaRPr lang="en-US" sz="4450" dirty="0"/>
          </a:p>
        </p:txBody>
      </p:sp>
      <p:sp>
        <p:nvSpPr>
          <p:cNvPr id="4" name="Text 2"/>
          <p:cNvSpPr/>
          <p:nvPr/>
        </p:nvSpPr>
        <p:spPr>
          <a:xfrm>
            <a:off x="793790" y="3070741"/>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Java EE 6 significantly simplified JMS usage for developers, offering powerful mechanisms to manage and integrate messaging components within the enterprise ecosystem. This reduces boilerplate code and improves developer productivity.</a:t>
            </a:r>
            <a:endParaRPr lang="en-US" sz="1750" dirty="0"/>
          </a:p>
        </p:txBody>
      </p:sp>
      <p:sp>
        <p:nvSpPr>
          <p:cNvPr id="5" name="Shape 3"/>
          <p:cNvSpPr/>
          <p:nvPr/>
        </p:nvSpPr>
        <p:spPr>
          <a:xfrm>
            <a:off x="793790" y="4051697"/>
            <a:ext cx="510302" cy="510302"/>
          </a:xfrm>
          <a:prstGeom prst="roundRect">
            <a:avLst>
              <a:gd name="adj" fmla="val 18669"/>
            </a:avLst>
          </a:prstGeom>
          <a:solidFill>
            <a:srgbClr val="E2E4E9"/>
          </a:solidFill>
          <a:ln w="7620">
            <a:solidFill>
              <a:srgbClr val="C8CACF"/>
            </a:solidFill>
            <a:prstDash val="solid"/>
          </a:ln>
        </p:spPr>
      </p:sp>
      <p:pic>
        <p:nvPicPr>
          <p:cNvPr id="6" name="Image 0" descr="preencoded.png"/>
          <p:cNvPicPr>
            <a:picLocks noChangeAspect="1"/>
          </p:cNvPicPr>
          <p:nvPr/>
        </p:nvPicPr>
        <p:blipFill>
          <a:blip r:embed="rId3"/>
          <a:stretch>
            <a:fillRect/>
          </a:stretch>
        </p:blipFill>
        <p:spPr>
          <a:xfrm>
            <a:off x="878860" y="4094202"/>
            <a:ext cx="340162" cy="425291"/>
          </a:xfrm>
          <a:prstGeom prst="rect">
            <a:avLst/>
          </a:prstGeom>
        </p:spPr>
      </p:pic>
      <p:sp>
        <p:nvSpPr>
          <p:cNvPr id="7" name="Text 4"/>
          <p:cNvSpPr/>
          <p:nvPr/>
        </p:nvSpPr>
        <p:spPr>
          <a:xfrm>
            <a:off x="1530906" y="41295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Resource Injection</a:t>
            </a:r>
            <a:endParaRPr lang="en-US" sz="2200" dirty="0"/>
          </a:p>
        </p:txBody>
      </p:sp>
      <p:sp>
        <p:nvSpPr>
          <p:cNvPr id="8" name="Text 5"/>
          <p:cNvSpPr/>
          <p:nvPr/>
        </p:nvSpPr>
        <p:spPr>
          <a:xfrm>
            <a:off x="1530906" y="4619982"/>
            <a:ext cx="3421499" cy="1814513"/>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Directly inject JMS resources like </a:t>
            </a:r>
            <a:r>
              <a:rPr lang="en-US" sz="1750" b="1" dirty="0">
                <a:solidFill>
                  <a:srgbClr val="52586B"/>
                </a:solidFill>
                <a:latin typeface="Funnel Sans" pitchFamily="34" charset="0"/>
                <a:ea typeface="Funnel Sans" pitchFamily="34" charset="-122"/>
                <a:cs typeface="Funnel Sans" pitchFamily="34" charset="-120"/>
              </a:rPr>
              <a:t>ConnectionFactory</a:t>
            </a:r>
            <a:r>
              <a:rPr lang="en-US" sz="1750" dirty="0">
                <a:solidFill>
                  <a:srgbClr val="52586B"/>
                </a:solidFill>
                <a:latin typeface="Funnel Sans" pitchFamily="34" charset="0"/>
                <a:ea typeface="Funnel Sans" pitchFamily="34" charset="-122"/>
                <a:cs typeface="Funnel Sans" pitchFamily="34" charset="-120"/>
              </a:rPr>
              <a:t> and </a:t>
            </a:r>
            <a:r>
              <a:rPr lang="en-US" sz="1750" b="1" dirty="0">
                <a:solidFill>
                  <a:srgbClr val="52586B"/>
                </a:solidFill>
                <a:latin typeface="Funnel Sans" pitchFamily="34" charset="0"/>
                <a:ea typeface="Funnel Sans" pitchFamily="34" charset="-122"/>
                <a:cs typeface="Funnel Sans" pitchFamily="34" charset="-120"/>
              </a:rPr>
              <a:t>Destination</a:t>
            </a:r>
            <a:r>
              <a:rPr lang="en-US" sz="1750" dirty="0">
                <a:solidFill>
                  <a:srgbClr val="52586B"/>
                </a:solidFill>
                <a:latin typeface="Funnel Sans" pitchFamily="34" charset="0"/>
                <a:ea typeface="Funnel Sans" pitchFamily="34" charset="-122"/>
                <a:cs typeface="Funnel Sans" pitchFamily="34" charset="-120"/>
              </a:rPr>
              <a:t> using the </a:t>
            </a:r>
            <a:r>
              <a:rPr lang="en-US" sz="1750" dirty="0">
                <a:solidFill>
                  <a:srgbClr val="52586B"/>
                </a:solidFill>
                <a:highlight>
                  <a:srgbClr val="F2F2F2"/>
                </a:highlight>
                <a:latin typeface="Consolas" pitchFamily="34" charset="0"/>
                <a:ea typeface="Consolas" pitchFamily="34" charset="-122"/>
                <a:cs typeface="Consolas" pitchFamily="34" charset="-120"/>
              </a:rPr>
              <a:t>@Resource</a:t>
            </a:r>
            <a:r>
              <a:rPr lang="en-US" sz="1750" dirty="0">
                <a:solidFill>
                  <a:srgbClr val="52586B"/>
                </a:solidFill>
                <a:latin typeface="Funnel Sans" pitchFamily="34" charset="0"/>
                <a:ea typeface="Funnel Sans" pitchFamily="34" charset="-122"/>
                <a:cs typeface="Funnel Sans" pitchFamily="34" charset="-120"/>
              </a:rPr>
              <a:t> annotation, eliminating manual JNDI lookups.</a:t>
            </a:r>
            <a:endParaRPr lang="en-US" sz="1750" dirty="0"/>
          </a:p>
        </p:txBody>
      </p:sp>
      <p:sp>
        <p:nvSpPr>
          <p:cNvPr id="9" name="Shape 6"/>
          <p:cNvSpPr/>
          <p:nvPr/>
        </p:nvSpPr>
        <p:spPr>
          <a:xfrm>
            <a:off x="5235893" y="4051697"/>
            <a:ext cx="510302" cy="510302"/>
          </a:xfrm>
          <a:prstGeom prst="roundRect">
            <a:avLst>
              <a:gd name="adj" fmla="val 18669"/>
            </a:avLst>
          </a:prstGeom>
          <a:solidFill>
            <a:srgbClr val="E2E4E9"/>
          </a:solidFill>
          <a:ln w="7620">
            <a:solidFill>
              <a:srgbClr val="C8CACF"/>
            </a:solidFill>
            <a:prstDash val="solid"/>
          </a:ln>
        </p:spPr>
      </p:sp>
      <p:pic>
        <p:nvPicPr>
          <p:cNvPr id="10" name="Image 1" descr="preencoded.png"/>
          <p:cNvPicPr>
            <a:picLocks noChangeAspect="1"/>
          </p:cNvPicPr>
          <p:nvPr/>
        </p:nvPicPr>
        <p:blipFill>
          <a:blip r:embed="rId4"/>
          <a:stretch>
            <a:fillRect/>
          </a:stretch>
        </p:blipFill>
        <p:spPr>
          <a:xfrm>
            <a:off x="5320963" y="4094202"/>
            <a:ext cx="340162" cy="425291"/>
          </a:xfrm>
          <a:prstGeom prst="rect">
            <a:avLst/>
          </a:prstGeom>
        </p:spPr>
      </p:pic>
      <p:sp>
        <p:nvSpPr>
          <p:cNvPr id="11" name="Text 7"/>
          <p:cNvSpPr/>
          <p:nvPr/>
        </p:nvSpPr>
        <p:spPr>
          <a:xfrm>
            <a:off x="5973008" y="412956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CDI Integration</a:t>
            </a:r>
            <a:endParaRPr lang="en-US" sz="2200" dirty="0"/>
          </a:p>
        </p:txBody>
      </p:sp>
      <p:sp>
        <p:nvSpPr>
          <p:cNvPr id="12" name="Text 8"/>
          <p:cNvSpPr/>
          <p:nvPr/>
        </p:nvSpPr>
        <p:spPr>
          <a:xfrm>
            <a:off x="5973008" y="4619982"/>
            <a:ext cx="3421499" cy="1451610"/>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Seamlessly integrate JMS with </a:t>
            </a:r>
            <a:r>
              <a:rPr lang="en-US" sz="1750" b="1" dirty="0">
                <a:solidFill>
                  <a:srgbClr val="52586B"/>
                </a:solidFill>
                <a:latin typeface="Funnel Sans" pitchFamily="34" charset="0"/>
                <a:ea typeface="Funnel Sans" pitchFamily="34" charset="-122"/>
                <a:cs typeface="Funnel Sans" pitchFamily="34" charset="-120"/>
              </a:rPr>
              <a:t>CDI (Context and Dependency Injection)</a:t>
            </a:r>
            <a:r>
              <a:rPr lang="en-US" sz="1750" dirty="0">
                <a:solidFill>
                  <a:srgbClr val="52586B"/>
                </a:solidFill>
                <a:latin typeface="Funnel Sans" pitchFamily="34" charset="0"/>
                <a:ea typeface="Funnel Sans" pitchFamily="34" charset="-122"/>
                <a:cs typeface="Funnel Sans" pitchFamily="34" charset="-120"/>
              </a:rPr>
              <a:t> for managing JMS-related objects and their lifecycle.</a:t>
            </a:r>
            <a:endParaRPr lang="en-US" sz="1750" dirty="0"/>
          </a:p>
        </p:txBody>
      </p:sp>
      <p:sp>
        <p:nvSpPr>
          <p:cNvPr id="13" name="Shape 9"/>
          <p:cNvSpPr/>
          <p:nvPr/>
        </p:nvSpPr>
        <p:spPr>
          <a:xfrm>
            <a:off x="9677995" y="4051697"/>
            <a:ext cx="510302" cy="510302"/>
          </a:xfrm>
          <a:prstGeom prst="roundRect">
            <a:avLst>
              <a:gd name="adj" fmla="val 18669"/>
            </a:avLst>
          </a:prstGeom>
          <a:solidFill>
            <a:srgbClr val="E2E4E9"/>
          </a:solidFill>
          <a:ln w="7620">
            <a:solidFill>
              <a:srgbClr val="C8CACF"/>
            </a:solidFill>
            <a:prstDash val="solid"/>
          </a:ln>
        </p:spPr>
      </p:sp>
      <p:pic>
        <p:nvPicPr>
          <p:cNvPr id="14" name="Image 2" descr="preencoded.png"/>
          <p:cNvPicPr>
            <a:picLocks noChangeAspect="1"/>
          </p:cNvPicPr>
          <p:nvPr/>
        </p:nvPicPr>
        <p:blipFill>
          <a:blip r:embed="rId5"/>
          <a:stretch>
            <a:fillRect/>
          </a:stretch>
        </p:blipFill>
        <p:spPr>
          <a:xfrm>
            <a:off x="9763065" y="4094202"/>
            <a:ext cx="340162" cy="425291"/>
          </a:xfrm>
          <a:prstGeom prst="rect">
            <a:avLst/>
          </a:prstGeom>
        </p:spPr>
      </p:pic>
      <p:sp>
        <p:nvSpPr>
          <p:cNvPr id="15" name="Text 10"/>
          <p:cNvSpPr/>
          <p:nvPr/>
        </p:nvSpPr>
        <p:spPr>
          <a:xfrm>
            <a:off x="10415111" y="4129564"/>
            <a:ext cx="3421499" cy="708660"/>
          </a:xfrm>
          <a:prstGeom prst="rect">
            <a:avLst/>
          </a:prstGeom>
          <a:noFill/>
          <a:ln/>
        </p:spPr>
        <p:txBody>
          <a:bodyPr wrap="square" lIns="0" tIns="0" rIns="0" bIns="0" rtlCol="0" anchor="t"/>
          <a:lstStyle/>
          <a:p>
            <a:pPr marL="0" indent="0" algn="l">
              <a:lnSpc>
                <a:spcPts val="2750"/>
              </a:lnSpc>
              <a:buNone/>
            </a:pPr>
            <a:r>
              <a:rPr lang="en-US" sz="2200" dirty="0">
                <a:solidFill>
                  <a:srgbClr val="52586B"/>
                </a:solidFill>
                <a:latin typeface="Mona Sans Semi Bold" pitchFamily="34" charset="0"/>
                <a:ea typeface="Mona Sans Semi Bold" pitchFamily="34" charset="-122"/>
                <a:cs typeface="Mona Sans Semi Bold" pitchFamily="34" charset="-120"/>
              </a:rPr>
              <a:t>Transactional Messaging</a:t>
            </a:r>
            <a:endParaRPr lang="en-US" sz="2200" dirty="0"/>
          </a:p>
        </p:txBody>
      </p:sp>
      <p:sp>
        <p:nvSpPr>
          <p:cNvPr id="16" name="Text 11"/>
          <p:cNvSpPr/>
          <p:nvPr/>
        </p:nvSpPr>
        <p:spPr>
          <a:xfrm>
            <a:off x="10415111" y="4974312"/>
            <a:ext cx="3421499" cy="1814513"/>
          </a:xfrm>
          <a:prstGeom prst="rect">
            <a:avLst/>
          </a:prstGeom>
          <a:noFill/>
          <a:ln/>
        </p:spPr>
        <p:txBody>
          <a:bodyPr wrap="square" lIns="0" tIns="0" rIns="0" bIns="0" rtlCol="0" anchor="t"/>
          <a:lstStyle/>
          <a:p>
            <a:pPr marL="0" indent="0" algn="l">
              <a:lnSpc>
                <a:spcPts val="2850"/>
              </a:lnSpc>
              <a:buNone/>
            </a:pPr>
            <a:r>
              <a:rPr lang="en-US" sz="1750" dirty="0">
                <a:solidFill>
                  <a:srgbClr val="52586B"/>
                </a:solidFill>
                <a:latin typeface="Funnel Sans" pitchFamily="34" charset="0"/>
                <a:ea typeface="Funnel Sans" pitchFamily="34" charset="-122"/>
                <a:cs typeface="Funnel Sans" pitchFamily="34" charset="-120"/>
              </a:rPr>
              <a:t>Support for </a:t>
            </a:r>
            <a:r>
              <a:rPr lang="en-US" sz="1750" b="1" dirty="0">
                <a:solidFill>
                  <a:srgbClr val="52586B"/>
                </a:solidFill>
                <a:latin typeface="Funnel Sans" pitchFamily="34" charset="0"/>
                <a:ea typeface="Funnel Sans" pitchFamily="34" charset="-122"/>
                <a:cs typeface="Funnel Sans" pitchFamily="34" charset="-120"/>
              </a:rPr>
              <a:t>JTA (Java Transaction API)</a:t>
            </a:r>
            <a:r>
              <a:rPr lang="en-US" sz="1750" dirty="0">
                <a:solidFill>
                  <a:srgbClr val="52586B"/>
                </a:solidFill>
                <a:latin typeface="Funnel Sans" pitchFamily="34" charset="0"/>
                <a:ea typeface="Funnel Sans" pitchFamily="34" charset="-122"/>
                <a:cs typeface="Funnel Sans" pitchFamily="34" charset="-120"/>
              </a:rPr>
              <a:t> allows combining JMS operations with database transactions, ensuring atomicity across multiple resources.</a:t>
            </a:r>
            <a:endParaRPr lang="en-US" sz="1750"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82109" y="590074"/>
            <a:ext cx="7963376" cy="609005"/>
          </a:xfrm>
          <a:prstGeom prst="rect">
            <a:avLst/>
          </a:prstGeom>
          <a:noFill/>
          <a:ln/>
        </p:spPr>
        <p:txBody>
          <a:bodyPr wrap="none" lIns="0" tIns="0" rIns="0" bIns="0" rtlCol="0" anchor="t"/>
          <a:lstStyle/>
          <a:p>
            <a:pPr marL="0" indent="0" algn="l">
              <a:lnSpc>
                <a:spcPts val="4750"/>
              </a:lnSpc>
              <a:buNone/>
            </a:pPr>
            <a:r>
              <a:rPr lang="en-US" sz="3800" dirty="0">
                <a:solidFill>
                  <a:srgbClr val="373B48"/>
                </a:solidFill>
                <a:latin typeface="Mona Sans Semi Bold" pitchFamily="34" charset="0"/>
                <a:ea typeface="Mona Sans Semi Bold" pitchFamily="34" charset="-122"/>
                <a:cs typeface="Mona Sans Semi Bold" pitchFamily="34" charset="-120"/>
              </a:rPr>
              <a:t>The Evolution: JMS 2.0 in Java EE 7</a:t>
            </a:r>
            <a:endParaRPr lang="en-US" sz="3800" dirty="0"/>
          </a:p>
        </p:txBody>
      </p:sp>
      <p:sp>
        <p:nvSpPr>
          <p:cNvPr id="3" name="Text 1"/>
          <p:cNvSpPr/>
          <p:nvPr/>
        </p:nvSpPr>
        <p:spPr>
          <a:xfrm>
            <a:off x="682109" y="1588770"/>
            <a:ext cx="13266182" cy="623649"/>
          </a:xfrm>
          <a:prstGeom prst="rect">
            <a:avLst/>
          </a:prstGeom>
          <a:noFill/>
          <a:ln/>
        </p:spPr>
        <p:txBody>
          <a:bodyPr wrap="square" lIns="0" tIns="0" rIns="0" bIns="0" rtlCol="0" anchor="t"/>
          <a:lstStyle/>
          <a:p>
            <a:pPr marL="0" indent="0" algn="l">
              <a:lnSpc>
                <a:spcPts val="2450"/>
              </a:lnSpc>
              <a:buNone/>
            </a:pPr>
            <a:r>
              <a:rPr lang="en-US" sz="1500" dirty="0">
                <a:solidFill>
                  <a:srgbClr val="52586B"/>
                </a:solidFill>
                <a:latin typeface="Funnel Sans" pitchFamily="34" charset="0"/>
                <a:ea typeface="Funnel Sans" pitchFamily="34" charset="-122"/>
                <a:cs typeface="Funnel Sans" pitchFamily="34" charset="-120"/>
              </a:rPr>
              <a:t>While Java EE 6 laid a strong foundation, JMS 2.0, introduced in Java EE 7, brought significant enhancements focused on developer productivity and API simplification. This iteration aimed to address common pain points and reduce the verbosity of earlier JMS versions.</a:t>
            </a:r>
            <a:endParaRPr lang="en-US" sz="1500" dirty="0"/>
          </a:p>
        </p:txBody>
      </p:sp>
      <p:pic>
        <p:nvPicPr>
          <p:cNvPr id="4" name="Image 0" descr="preencoded.png"/>
          <p:cNvPicPr>
            <a:picLocks noChangeAspect="1"/>
          </p:cNvPicPr>
          <p:nvPr/>
        </p:nvPicPr>
        <p:blipFill>
          <a:blip r:embed="rId3"/>
          <a:stretch>
            <a:fillRect/>
          </a:stretch>
        </p:blipFill>
        <p:spPr>
          <a:xfrm>
            <a:off x="682109" y="2431613"/>
            <a:ext cx="974408" cy="1434584"/>
          </a:xfrm>
          <a:prstGeom prst="rect">
            <a:avLst/>
          </a:prstGeom>
        </p:spPr>
      </p:pic>
      <p:sp>
        <p:nvSpPr>
          <p:cNvPr id="5" name="Text 2"/>
          <p:cNvSpPr/>
          <p:nvPr/>
        </p:nvSpPr>
        <p:spPr>
          <a:xfrm>
            <a:off x="1851303" y="2626400"/>
            <a:ext cx="2436257" cy="304443"/>
          </a:xfrm>
          <a:prstGeom prst="rect">
            <a:avLst/>
          </a:prstGeom>
          <a:noFill/>
          <a:ln/>
        </p:spPr>
        <p:txBody>
          <a:bodyPr wrap="none" lIns="0" tIns="0" rIns="0" bIns="0" rtlCol="0" anchor="t"/>
          <a:lstStyle/>
          <a:p>
            <a:pPr marL="0" indent="0" algn="l">
              <a:lnSpc>
                <a:spcPts val="2350"/>
              </a:lnSpc>
              <a:buNone/>
            </a:pPr>
            <a:r>
              <a:rPr lang="en-US" sz="1900" dirty="0">
                <a:solidFill>
                  <a:srgbClr val="52586B"/>
                </a:solidFill>
                <a:latin typeface="Mona Sans Semi Bold" pitchFamily="34" charset="0"/>
                <a:ea typeface="Mona Sans Semi Bold" pitchFamily="34" charset="-122"/>
                <a:cs typeface="Mona Sans Semi Bold" pitchFamily="34" charset="-120"/>
              </a:rPr>
              <a:t>Simplified API</a:t>
            </a:r>
            <a:endParaRPr lang="en-US" sz="1900" dirty="0"/>
          </a:p>
        </p:txBody>
      </p:sp>
      <p:sp>
        <p:nvSpPr>
          <p:cNvPr id="6" name="Text 3"/>
          <p:cNvSpPr/>
          <p:nvPr/>
        </p:nvSpPr>
        <p:spPr>
          <a:xfrm>
            <a:off x="1851303" y="3047762"/>
            <a:ext cx="12096988" cy="623649"/>
          </a:xfrm>
          <a:prstGeom prst="rect">
            <a:avLst/>
          </a:prstGeom>
          <a:noFill/>
          <a:ln/>
        </p:spPr>
        <p:txBody>
          <a:bodyPr wrap="square" lIns="0" tIns="0" rIns="0" bIns="0" rtlCol="0" anchor="t"/>
          <a:lstStyle/>
          <a:p>
            <a:pPr marL="0" indent="0" algn="l">
              <a:lnSpc>
                <a:spcPts val="2450"/>
              </a:lnSpc>
              <a:buNone/>
            </a:pPr>
            <a:r>
              <a:rPr lang="en-US" sz="1500" dirty="0">
                <a:solidFill>
                  <a:srgbClr val="52586B"/>
                </a:solidFill>
                <a:latin typeface="Funnel Sans" pitchFamily="34" charset="0"/>
                <a:ea typeface="Funnel Sans" pitchFamily="34" charset="-122"/>
                <a:cs typeface="Funnel Sans" pitchFamily="34" charset="-120"/>
              </a:rPr>
              <a:t>Introduction of </a:t>
            </a:r>
            <a:r>
              <a:rPr lang="en-US" sz="1500" b="1" dirty="0">
                <a:solidFill>
                  <a:srgbClr val="52586B"/>
                </a:solidFill>
                <a:latin typeface="Funnel Sans" pitchFamily="34" charset="0"/>
                <a:ea typeface="Funnel Sans" pitchFamily="34" charset="-122"/>
                <a:cs typeface="Funnel Sans" pitchFamily="34" charset="-120"/>
              </a:rPr>
              <a:t>JMSContext, JMSProducer,</a:t>
            </a:r>
            <a:r>
              <a:rPr lang="en-US" sz="1500" dirty="0">
                <a:solidFill>
                  <a:srgbClr val="52586B"/>
                </a:solidFill>
                <a:latin typeface="Funnel Sans" pitchFamily="34" charset="0"/>
                <a:ea typeface="Funnel Sans" pitchFamily="34" charset="-122"/>
                <a:cs typeface="Funnel Sans" pitchFamily="34" charset="-120"/>
              </a:rPr>
              <a:t> and </a:t>
            </a:r>
            <a:r>
              <a:rPr lang="en-US" sz="1500" b="1" dirty="0">
                <a:solidFill>
                  <a:srgbClr val="52586B"/>
                </a:solidFill>
                <a:latin typeface="Funnel Sans" pitchFamily="34" charset="0"/>
                <a:ea typeface="Funnel Sans" pitchFamily="34" charset="-122"/>
                <a:cs typeface="Funnel Sans" pitchFamily="34" charset="-120"/>
              </a:rPr>
              <a:t>JMSConsumer</a:t>
            </a:r>
            <a:r>
              <a:rPr lang="en-US" sz="1500" dirty="0">
                <a:solidFill>
                  <a:srgbClr val="52586B"/>
                </a:solidFill>
                <a:latin typeface="Funnel Sans" pitchFamily="34" charset="0"/>
                <a:ea typeface="Funnel Sans" pitchFamily="34" charset="-122"/>
                <a:cs typeface="Funnel Sans" pitchFamily="34" charset="-120"/>
              </a:rPr>
              <a:t> as fluent interfaces, consolidating multiple objects into single, easier-to-use constructs.</a:t>
            </a:r>
            <a:endParaRPr lang="en-US" sz="1500" dirty="0"/>
          </a:p>
        </p:txBody>
      </p:sp>
      <p:pic>
        <p:nvPicPr>
          <p:cNvPr id="7" name="Image 1" descr="preencoded.png"/>
          <p:cNvPicPr>
            <a:picLocks noChangeAspect="1"/>
          </p:cNvPicPr>
          <p:nvPr/>
        </p:nvPicPr>
        <p:blipFill>
          <a:blip r:embed="rId4"/>
          <a:stretch>
            <a:fillRect/>
          </a:stretch>
        </p:blipFill>
        <p:spPr>
          <a:xfrm>
            <a:off x="682109" y="3866198"/>
            <a:ext cx="974408" cy="1434584"/>
          </a:xfrm>
          <a:prstGeom prst="rect">
            <a:avLst/>
          </a:prstGeom>
        </p:spPr>
      </p:pic>
      <p:sp>
        <p:nvSpPr>
          <p:cNvPr id="8" name="Text 4"/>
          <p:cNvSpPr/>
          <p:nvPr/>
        </p:nvSpPr>
        <p:spPr>
          <a:xfrm>
            <a:off x="1851303" y="4060984"/>
            <a:ext cx="2436257" cy="304443"/>
          </a:xfrm>
          <a:prstGeom prst="rect">
            <a:avLst/>
          </a:prstGeom>
          <a:noFill/>
          <a:ln/>
        </p:spPr>
        <p:txBody>
          <a:bodyPr wrap="none" lIns="0" tIns="0" rIns="0" bIns="0" rtlCol="0" anchor="t"/>
          <a:lstStyle/>
          <a:p>
            <a:pPr marL="0" indent="0" algn="l">
              <a:lnSpc>
                <a:spcPts val="2350"/>
              </a:lnSpc>
              <a:buNone/>
            </a:pPr>
            <a:r>
              <a:rPr lang="en-US" sz="1900" dirty="0">
                <a:solidFill>
                  <a:srgbClr val="52586B"/>
                </a:solidFill>
                <a:latin typeface="Mona Sans Semi Bold" pitchFamily="34" charset="0"/>
                <a:ea typeface="Mona Sans Semi Bold" pitchFamily="34" charset="-122"/>
                <a:cs typeface="Mona Sans Semi Bold" pitchFamily="34" charset="-120"/>
              </a:rPr>
              <a:t>Less Boilerplate</a:t>
            </a:r>
            <a:endParaRPr lang="en-US" sz="1900" dirty="0"/>
          </a:p>
        </p:txBody>
      </p:sp>
      <p:sp>
        <p:nvSpPr>
          <p:cNvPr id="9" name="Text 5"/>
          <p:cNvSpPr/>
          <p:nvPr/>
        </p:nvSpPr>
        <p:spPr>
          <a:xfrm>
            <a:off x="1851303" y="4482346"/>
            <a:ext cx="12096988" cy="623649"/>
          </a:xfrm>
          <a:prstGeom prst="rect">
            <a:avLst/>
          </a:prstGeom>
          <a:noFill/>
          <a:ln/>
        </p:spPr>
        <p:txBody>
          <a:bodyPr wrap="square" lIns="0" tIns="0" rIns="0" bIns="0" rtlCol="0" anchor="t"/>
          <a:lstStyle/>
          <a:p>
            <a:pPr marL="0" indent="0" algn="l">
              <a:lnSpc>
                <a:spcPts val="2450"/>
              </a:lnSpc>
              <a:buNone/>
            </a:pPr>
            <a:r>
              <a:rPr lang="en-US" sz="1500" dirty="0">
                <a:solidFill>
                  <a:srgbClr val="52586B"/>
                </a:solidFill>
                <a:latin typeface="Funnel Sans" pitchFamily="34" charset="0"/>
                <a:ea typeface="Funnel Sans" pitchFamily="34" charset="-122"/>
                <a:cs typeface="Funnel Sans" pitchFamily="34" charset="-120"/>
              </a:rPr>
              <a:t>Significantly reduced the amount of repetitive code required for common messaging tasks, making JMS development faster and less error-prone.</a:t>
            </a:r>
            <a:endParaRPr lang="en-US" sz="1500" dirty="0"/>
          </a:p>
        </p:txBody>
      </p:sp>
      <p:pic>
        <p:nvPicPr>
          <p:cNvPr id="10" name="Image 2" descr="preencoded.png"/>
          <p:cNvPicPr>
            <a:picLocks noChangeAspect="1"/>
          </p:cNvPicPr>
          <p:nvPr/>
        </p:nvPicPr>
        <p:blipFill>
          <a:blip r:embed="rId5"/>
          <a:stretch>
            <a:fillRect/>
          </a:stretch>
        </p:blipFill>
        <p:spPr>
          <a:xfrm>
            <a:off x="682109" y="5300782"/>
            <a:ext cx="974408" cy="1169313"/>
          </a:xfrm>
          <a:prstGeom prst="rect">
            <a:avLst/>
          </a:prstGeom>
        </p:spPr>
      </p:pic>
      <p:sp>
        <p:nvSpPr>
          <p:cNvPr id="11" name="Text 6"/>
          <p:cNvSpPr/>
          <p:nvPr/>
        </p:nvSpPr>
        <p:spPr>
          <a:xfrm>
            <a:off x="1851303" y="5495568"/>
            <a:ext cx="3034427" cy="304443"/>
          </a:xfrm>
          <a:prstGeom prst="rect">
            <a:avLst/>
          </a:prstGeom>
          <a:noFill/>
          <a:ln/>
        </p:spPr>
        <p:txBody>
          <a:bodyPr wrap="none" lIns="0" tIns="0" rIns="0" bIns="0" rtlCol="0" anchor="t"/>
          <a:lstStyle/>
          <a:p>
            <a:pPr marL="0" indent="0" algn="l">
              <a:lnSpc>
                <a:spcPts val="2350"/>
              </a:lnSpc>
              <a:buNone/>
            </a:pPr>
            <a:r>
              <a:rPr lang="en-US" sz="1900" dirty="0">
                <a:solidFill>
                  <a:srgbClr val="52586B"/>
                </a:solidFill>
                <a:latin typeface="Mona Sans Semi Bold" pitchFamily="34" charset="0"/>
                <a:ea typeface="Mona Sans Semi Bold" pitchFamily="34" charset="-122"/>
                <a:cs typeface="Mona Sans Semi Bold" pitchFamily="34" charset="-120"/>
              </a:rPr>
              <a:t>Enhanced CDI Integration</a:t>
            </a:r>
            <a:endParaRPr lang="en-US" sz="1900" dirty="0"/>
          </a:p>
        </p:txBody>
      </p:sp>
      <p:sp>
        <p:nvSpPr>
          <p:cNvPr id="12" name="Text 7"/>
          <p:cNvSpPr/>
          <p:nvPr/>
        </p:nvSpPr>
        <p:spPr>
          <a:xfrm>
            <a:off x="1851303" y="5916930"/>
            <a:ext cx="12096988" cy="311825"/>
          </a:xfrm>
          <a:prstGeom prst="rect">
            <a:avLst/>
          </a:prstGeom>
          <a:noFill/>
          <a:ln/>
        </p:spPr>
        <p:txBody>
          <a:bodyPr wrap="none" lIns="0" tIns="0" rIns="0" bIns="0" rtlCol="0" anchor="t"/>
          <a:lstStyle/>
          <a:p>
            <a:pPr marL="0" indent="0" algn="l">
              <a:lnSpc>
                <a:spcPts val="2450"/>
              </a:lnSpc>
              <a:buNone/>
            </a:pPr>
            <a:r>
              <a:rPr lang="en-US" sz="1500" dirty="0">
                <a:solidFill>
                  <a:srgbClr val="52586B"/>
                </a:solidFill>
                <a:latin typeface="Funnel Sans" pitchFamily="34" charset="0"/>
                <a:ea typeface="Funnel Sans" pitchFamily="34" charset="-122"/>
                <a:cs typeface="Funnel Sans" pitchFamily="34" charset="-120"/>
              </a:rPr>
              <a:t>Deeper integration with CDI, allowing for even more straightforward dependency injection and lifecycle management of JMS components.</a:t>
            </a:r>
            <a:endParaRPr lang="en-US" sz="1500" dirty="0"/>
          </a:p>
        </p:txBody>
      </p:sp>
      <p:pic>
        <p:nvPicPr>
          <p:cNvPr id="13" name="Image 3" descr="preencoded.png"/>
          <p:cNvPicPr>
            <a:picLocks noChangeAspect="1"/>
          </p:cNvPicPr>
          <p:nvPr/>
        </p:nvPicPr>
        <p:blipFill>
          <a:blip r:embed="rId6"/>
          <a:stretch>
            <a:fillRect/>
          </a:stretch>
        </p:blipFill>
        <p:spPr>
          <a:xfrm>
            <a:off x="682109" y="6470094"/>
            <a:ext cx="974408" cy="1169313"/>
          </a:xfrm>
          <a:prstGeom prst="rect">
            <a:avLst/>
          </a:prstGeom>
        </p:spPr>
      </p:pic>
      <p:sp>
        <p:nvSpPr>
          <p:cNvPr id="14" name="Text 8"/>
          <p:cNvSpPr/>
          <p:nvPr/>
        </p:nvSpPr>
        <p:spPr>
          <a:xfrm>
            <a:off x="1851303" y="6664881"/>
            <a:ext cx="2532578" cy="304443"/>
          </a:xfrm>
          <a:prstGeom prst="rect">
            <a:avLst/>
          </a:prstGeom>
          <a:noFill/>
          <a:ln/>
        </p:spPr>
        <p:txBody>
          <a:bodyPr wrap="none" lIns="0" tIns="0" rIns="0" bIns="0" rtlCol="0" anchor="t"/>
          <a:lstStyle/>
          <a:p>
            <a:pPr marL="0" indent="0" algn="l">
              <a:lnSpc>
                <a:spcPts val="2350"/>
              </a:lnSpc>
              <a:buNone/>
            </a:pPr>
            <a:r>
              <a:rPr lang="en-US" sz="1900" dirty="0">
                <a:solidFill>
                  <a:srgbClr val="52586B"/>
                </a:solidFill>
                <a:latin typeface="Mona Sans Semi Bold" pitchFamily="34" charset="0"/>
                <a:ea typeface="Mona Sans Semi Bold" pitchFamily="34" charset="-122"/>
                <a:cs typeface="Mona Sans Semi Bold" pitchFamily="34" charset="-120"/>
              </a:rPr>
              <a:t>Modern Development</a:t>
            </a:r>
            <a:endParaRPr lang="en-US" sz="1900" dirty="0"/>
          </a:p>
        </p:txBody>
      </p:sp>
      <p:sp>
        <p:nvSpPr>
          <p:cNvPr id="15" name="Text 9"/>
          <p:cNvSpPr/>
          <p:nvPr/>
        </p:nvSpPr>
        <p:spPr>
          <a:xfrm>
            <a:off x="1851303" y="7086243"/>
            <a:ext cx="12096988" cy="311825"/>
          </a:xfrm>
          <a:prstGeom prst="rect">
            <a:avLst/>
          </a:prstGeom>
          <a:noFill/>
          <a:ln/>
        </p:spPr>
        <p:txBody>
          <a:bodyPr wrap="none" lIns="0" tIns="0" rIns="0" bIns="0" rtlCol="0" anchor="t"/>
          <a:lstStyle/>
          <a:p>
            <a:pPr marL="0" indent="0" algn="l">
              <a:lnSpc>
                <a:spcPts val="2450"/>
              </a:lnSpc>
              <a:buNone/>
            </a:pPr>
            <a:r>
              <a:rPr lang="en-US" sz="1500" dirty="0">
                <a:solidFill>
                  <a:srgbClr val="52586B"/>
                </a:solidFill>
                <a:latin typeface="Funnel Sans" pitchFamily="34" charset="0"/>
                <a:ea typeface="Funnel Sans" pitchFamily="34" charset="-122"/>
                <a:cs typeface="Funnel Sans" pitchFamily="34" charset="-120"/>
              </a:rPr>
              <a:t>Aligned JMS with modern Java development practices, providing a more intuitive and efficient experience for developers.</a:t>
            </a:r>
            <a:endParaRPr lang="en-US" sz="15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68906" y="604123"/>
            <a:ext cx="9507379" cy="686514"/>
          </a:xfrm>
          <a:prstGeom prst="rect">
            <a:avLst/>
          </a:prstGeom>
          <a:noFill/>
          <a:ln/>
        </p:spPr>
        <p:txBody>
          <a:bodyPr wrap="none" lIns="0" tIns="0" rIns="0" bIns="0" rtlCol="0" anchor="t"/>
          <a:lstStyle/>
          <a:p>
            <a:pPr marL="0" indent="0" algn="l">
              <a:lnSpc>
                <a:spcPts val="5400"/>
              </a:lnSpc>
              <a:buNone/>
            </a:pPr>
            <a:r>
              <a:rPr lang="en-US" sz="4300" dirty="0">
                <a:solidFill>
                  <a:srgbClr val="373B48"/>
                </a:solidFill>
                <a:latin typeface="Mona Sans Semi Bold" pitchFamily="34" charset="0"/>
                <a:ea typeface="Mona Sans Semi Bold" pitchFamily="34" charset="-122"/>
                <a:cs typeface="Mona Sans Semi Bold" pitchFamily="34" charset="-120"/>
              </a:rPr>
              <a:t>Spring Framework's JMS Integration</a:t>
            </a:r>
            <a:endParaRPr lang="en-US" sz="4300" dirty="0"/>
          </a:p>
        </p:txBody>
      </p:sp>
      <p:sp>
        <p:nvSpPr>
          <p:cNvPr id="3" name="Text 1"/>
          <p:cNvSpPr/>
          <p:nvPr/>
        </p:nvSpPr>
        <p:spPr>
          <a:xfrm>
            <a:off x="768906" y="1729978"/>
            <a:ext cx="13092589" cy="702945"/>
          </a:xfrm>
          <a:prstGeom prst="rect">
            <a:avLst/>
          </a:prstGeom>
          <a:noFill/>
          <a:ln/>
        </p:spPr>
        <p:txBody>
          <a:bodyPr wrap="square" lIns="0" tIns="0" rIns="0" bIns="0" rtlCol="0" anchor="t"/>
          <a:lstStyle/>
          <a:p>
            <a:pPr marL="0" indent="0" algn="l">
              <a:lnSpc>
                <a:spcPts val="2750"/>
              </a:lnSpc>
              <a:buNone/>
            </a:pPr>
            <a:r>
              <a:rPr lang="en-US" sz="1700" dirty="0">
                <a:solidFill>
                  <a:srgbClr val="52586B"/>
                </a:solidFill>
                <a:latin typeface="Funnel Sans" pitchFamily="34" charset="0"/>
                <a:ea typeface="Funnel Sans" pitchFamily="34" charset="-122"/>
                <a:cs typeface="Funnel Sans" pitchFamily="34" charset="-120"/>
              </a:rPr>
              <a:t>Spring Framework offers a powerful and flexible integration layer for JMS, abstracting much of the underlying complexity and providing a consistent programming model for both producing and consuming messages.</a:t>
            </a:r>
            <a:endParaRPr lang="en-US" sz="1700" dirty="0"/>
          </a:p>
        </p:txBody>
      </p:sp>
      <p:sp>
        <p:nvSpPr>
          <p:cNvPr id="4" name="Text 2"/>
          <p:cNvSpPr/>
          <p:nvPr/>
        </p:nvSpPr>
        <p:spPr>
          <a:xfrm>
            <a:off x="768906" y="2899648"/>
            <a:ext cx="3295531" cy="411956"/>
          </a:xfrm>
          <a:prstGeom prst="rect">
            <a:avLst/>
          </a:prstGeom>
          <a:noFill/>
          <a:ln/>
        </p:spPr>
        <p:txBody>
          <a:bodyPr wrap="none" lIns="0" tIns="0" rIns="0" bIns="0" rtlCol="0" anchor="t"/>
          <a:lstStyle/>
          <a:p>
            <a:pPr marL="0" indent="0" algn="l">
              <a:lnSpc>
                <a:spcPts val="3200"/>
              </a:lnSpc>
              <a:buNone/>
            </a:pPr>
            <a:r>
              <a:rPr lang="en-US" sz="2550" dirty="0">
                <a:solidFill>
                  <a:srgbClr val="373B48"/>
                </a:solidFill>
                <a:latin typeface="Mona Sans Semi Bold" pitchFamily="34" charset="0"/>
                <a:ea typeface="Mona Sans Semi Bold" pitchFamily="34" charset="-122"/>
                <a:cs typeface="Mona Sans Semi Bold" pitchFamily="34" charset="-120"/>
              </a:rPr>
              <a:t>Key Components</a:t>
            </a:r>
            <a:endParaRPr lang="en-US" sz="2550" dirty="0"/>
          </a:p>
        </p:txBody>
      </p:sp>
      <p:sp>
        <p:nvSpPr>
          <p:cNvPr id="5" name="Text 3"/>
          <p:cNvSpPr/>
          <p:nvPr/>
        </p:nvSpPr>
        <p:spPr>
          <a:xfrm>
            <a:off x="768906" y="3531275"/>
            <a:ext cx="6278285" cy="1054418"/>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52586B"/>
                </a:solidFill>
                <a:latin typeface="Funnel Sans" pitchFamily="34" charset="0"/>
                <a:ea typeface="Funnel Sans" pitchFamily="34" charset="-122"/>
                <a:cs typeface="Funnel Sans" pitchFamily="34" charset="-120"/>
              </a:rPr>
              <a:t>JmsTemplate:</a:t>
            </a:r>
            <a:r>
              <a:rPr lang="en-US" sz="1700" dirty="0">
                <a:solidFill>
                  <a:srgbClr val="52586B"/>
                </a:solidFill>
                <a:latin typeface="Funnel Sans" pitchFamily="34" charset="0"/>
                <a:ea typeface="Funnel Sans" pitchFamily="34" charset="-122"/>
                <a:cs typeface="Funnel Sans" pitchFamily="34" charset="-120"/>
              </a:rPr>
              <a:t> The central class for synchronous message sending and receiving. It manages JMS resources internally, letting developers focus on business logic.</a:t>
            </a:r>
            <a:endParaRPr lang="en-US" sz="1700" dirty="0"/>
          </a:p>
        </p:txBody>
      </p:sp>
      <p:sp>
        <p:nvSpPr>
          <p:cNvPr id="6" name="Text 4"/>
          <p:cNvSpPr/>
          <p:nvPr/>
        </p:nvSpPr>
        <p:spPr>
          <a:xfrm>
            <a:off x="768906" y="4662488"/>
            <a:ext cx="6278285" cy="1054418"/>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52586B"/>
                </a:solidFill>
                <a:latin typeface="Funnel Sans" pitchFamily="34" charset="0"/>
                <a:ea typeface="Funnel Sans" pitchFamily="34" charset="-122"/>
                <a:cs typeface="Funnel Sans" pitchFamily="34" charset="-120"/>
              </a:rPr>
              <a:t>Message Listener Containers:</a:t>
            </a:r>
            <a:r>
              <a:rPr lang="en-US" sz="1700" dirty="0">
                <a:solidFill>
                  <a:srgbClr val="52586B"/>
                </a:solidFill>
                <a:latin typeface="Funnel Sans" pitchFamily="34" charset="0"/>
                <a:ea typeface="Funnel Sans" pitchFamily="34" charset="-122"/>
                <a:cs typeface="Funnel Sans" pitchFamily="34" charset="-120"/>
              </a:rPr>
              <a:t> Facilitate asynchronous message consumption, supporting message-driven POJOs (Plain Old Java Objects) similar to MDBs.</a:t>
            </a:r>
            <a:endParaRPr lang="en-US" sz="1700" dirty="0"/>
          </a:p>
        </p:txBody>
      </p:sp>
      <p:sp>
        <p:nvSpPr>
          <p:cNvPr id="7" name="Text 5"/>
          <p:cNvSpPr/>
          <p:nvPr/>
        </p:nvSpPr>
        <p:spPr>
          <a:xfrm>
            <a:off x="768906" y="5793700"/>
            <a:ext cx="6278285" cy="175736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52586B"/>
                </a:solidFill>
                <a:latin typeface="Funnel Sans" pitchFamily="34" charset="0"/>
                <a:ea typeface="Funnel Sans" pitchFamily="34" charset="-122"/>
                <a:cs typeface="Funnel Sans" pitchFamily="34" charset="-120"/>
              </a:rPr>
              <a:t>ConnectionFactory Management:</a:t>
            </a:r>
            <a:r>
              <a:rPr lang="en-US" sz="1700" dirty="0">
                <a:solidFill>
                  <a:srgbClr val="52586B"/>
                </a:solidFill>
                <a:latin typeface="Funnel Sans" pitchFamily="34" charset="0"/>
                <a:ea typeface="Funnel Sans" pitchFamily="34" charset="-122"/>
                <a:cs typeface="Funnel Sans" pitchFamily="34" charset="-120"/>
              </a:rPr>
              <a:t> Spring provides enhanced connection management with </a:t>
            </a:r>
            <a:r>
              <a:rPr lang="en-US" sz="1700" dirty="0">
                <a:solidFill>
                  <a:srgbClr val="52586B"/>
                </a:solidFill>
                <a:highlight>
                  <a:srgbClr val="F2F2F2"/>
                </a:highlight>
                <a:latin typeface="Consolas" pitchFamily="34" charset="0"/>
                <a:ea typeface="Consolas" pitchFamily="34" charset="-122"/>
                <a:cs typeface="Consolas" pitchFamily="34" charset="-120"/>
              </a:rPr>
              <a:t>SingleConnectionFactory</a:t>
            </a:r>
            <a:r>
              <a:rPr lang="en-US" sz="1700" dirty="0">
                <a:solidFill>
                  <a:srgbClr val="52586B"/>
                </a:solidFill>
                <a:latin typeface="Funnel Sans" pitchFamily="34" charset="0"/>
                <a:ea typeface="Funnel Sans" pitchFamily="34" charset="-122"/>
                <a:cs typeface="Funnel Sans" pitchFamily="34" charset="-120"/>
              </a:rPr>
              <a:t> (reuses a single connection) and </a:t>
            </a:r>
            <a:r>
              <a:rPr lang="en-US" sz="1700" dirty="0">
                <a:solidFill>
                  <a:srgbClr val="52586B"/>
                </a:solidFill>
                <a:highlight>
                  <a:srgbClr val="F2F2F2"/>
                </a:highlight>
                <a:latin typeface="Consolas" pitchFamily="34" charset="0"/>
                <a:ea typeface="Consolas" pitchFamily="34" charset="-122"/>
                <a:cs typeface="Consolas" pitchFamily="34" charset="-120"/>
              </a:rPr>
              <a:t>CachingConnectionFactory</a:t>
            </a:r>
            <a:r>
              <a:rPr lang="en-US" sz="1700" dirty="0">
                <a:solidFill>
                  <a:srgbClr val="52586B"/>
                </a:solidFill>
                <a:latin typeface="Funnel Sans" pitchFamily="34" charset="0"/>
                <a:ea typeface="Funnel Sans" pitchFamily="34" charset="-122"/>
                <a:cs typeface="Funnel Sans" pitchFamily="34" charset="-120"/>
              </a:rPr>
              <a:t> (caches sessions, producers, and consumers for performance).</a:t>
            </a:r>
            <a:endParaRPr lang="en-US" sz="1700" dirty="0"/>
          </a:p>
        </p:txBody>
      </p:sp>
      <p:sp>
        <p:nvSpPr>
          <p:cNvPr id="8" name="Text 6"/>
          <p:cNvSpPr/>
          <p:nvPr/>
        </p:nvSpPr>
        <p:spPr>
          <a:xfrm>
            <a:off x="7590830" y="2899648"/>
            <a:ext cx="3629620" cy="411956"/>
          </a:xfrm>
          <a:prstGeom prst="rect">
            <a:avLst/>
          </a:prstGeom>
          <a:noFill/>
          <a:ln/>
        </p:spPr>
        <p:txBody>
          <a:bodyPr wrap="none" lIns="0" tIns="0" rIns="0" bIns="0" rtlCol="0" anchor="t"/>
          <a:lstStyle/>
          <a:p>
            <a:pPr marL="0" indent="0" algn="l">
              <a:lnSpc>
                <a:spcPts val="3200"/>
              </a:lnSpc>
              <a:buNone/>
            </a:pPr>
            <a:r>
              <a:rPr lang="en-US" sz="2550" dirty="0">
                <a:solidFill>
                  <a:srgbClr val="373B48"/>
                </a:solidFill>
                <a:latin typeface="Mona Sans Semi Bold" pitchFamily="34" charset="0"/>
                <a:ea typeface="Mona Sans Semi Bold" pitchFamily="34" charset="-122"/>
                <a:cs typeface="Mona Sans Semi Bold" pitchFamily="34" charset="-120"/>
              </a:rPr>
              <a:t>Destination Resolution</a:t>
            </a:r>
            <a:endParaRPr lang="en-US" sz="2550" dirty="0"/>
          </a:p>
        </p:txBody>
      </p:sp>
      <p:sp>
        <p:nvSpPr>
          <p:cNvPr id="9" name="Text 7"/>
          <p:cNvSpPr/>
          <p:nvPr/>
        </p:nvSpPr>
        <p:spPr>
          <a:xfrm>
            <a:off x="7590830" y="3531275"/>
            <a:ext cx="6278285" cy="702945"/>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52586B"/>
                </a:solidFill>
                <a:latin typeface="Funnel Sans" pitchFamily="34" charset="0"/>
                <a:ea typeface="Funnel Sans" pitchFamily="34" charset="-122"/>
                <a:cs typeface="Funnel Sans" pitchFamily="34" charset="-120"/>
              </a:rPr>
              <a:t>DynamicDestinationResolver:</a:t>
            </a:r>
            <a:r>
              <a:rPr lang="en-US" sz="1700" dirty="0">
                <a:solidFill>
                  <a:srgbClr val="52586B"/>
                </a:solidFill>
                <a:latin typeface="Funnel Sans" pitchFamily="34" charset="0"/>
                <a:ea typeface="Funnel Sans" pitchFamily="34" charset="-122"/>
                <a:cs typeface="Funnel Sans" pitchFamily="34" charset="-120"/>
              </a:rPr>
              <a:t> Creates or resolves JMS destinations at runtime.</a:t>
            </a:r>
            <a:endParaRPr lang="en-US" sz="1700" dirty="0"/>
          </a:p>
        </p:txBody>
      </p:sp>
      <p:sp>
        <p:nvSpPr>
          <p:cNvPr id="10" name="Text 8"/>
          <p:cNvSpPr/>
          <p:nvPr/>
        </p:nvSpPr>
        <p:spPr>
          <a:xfrm>
            <a:off x="7590830" y="4311015"/>
            <a:ext cx="6278285" cy="702945"/>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52586B"/>
                </a:solidFill>
                <a:latin typeface="Funnel Sans" pitchFamily="34" charset="0"/>
                <a:ea typeface="Funnel Sans" pitchFamily="34" charset="-122"/>
                <a:cs typeface="Funnel Sans" pitchFamily="34" charset="-120"/>
              </a:rPr>
              <a:t>JndiDestinationResolver:</a:t>
            </a:r>
            <a:r>
              <a:rPr lang="en-US" sz="1700" dirty="0">
                <a:solidFill>
                  <a:srgbClr val="52586B"/>
                </a:solidFill>
                <a:latin typeface="Funnel Sans" pitchFamily="34" charset="0"/>
                <a:ea typeface="Funnel Sans" pitchFamily="34" charset="-122"/>
                <a:cs typeface="Funnel Sans" pitchFamily="34" charset="-120"/>
              </a:rPr>
              <a:t> Looks up destinations via JNDI, with an optional fallback to dynamic creation.</a:t>
            </a:r>
            <a:endParaRPr lang="en-US" sz="1700" dirty="0"/>
          </a:p>
        </p:txBody>
      </p:sp>
      <p:sp>
        <p:nvSpPr>
          <p:cNvPr id="11" name="Shape 9"/>
          <p:cNvSpPr/>
          <p:nvPr/>
        </p:nvSpPr>
        <p:spPr>
          <a:xfrm>
            <a:off x="7590830" y="5261015"/>
            <a:ext cx="6278285" cy="1636395"/>
          </a:xfrm>
          <a:prstGeom prst="roundRect">
            <a:avLst>
              <a:gd name="adj" fmla="val 5639"/>
            </a:avLst>
          </a:prstGeom>
          <a:solidFill>
            <a:srgbClr val="B6D6FC"/>
          </a:solidFill>
          <a:ln/>
        </p:spPr>
      </p:sp>
      <p:pic>
        <p:nvPicPr>
          <p:cNvPr id="12" name="Image 0" descr="preencoded.png"/>
          <p:cNvPicPr>
            <a:picLocks noChangeAspect="1"/>
          </p:cNvPicPr>
          <p:nvPr/>
        </p:nvPicPr>
        <p:blipFill>
          <a:blip r:embed="rId3"/>
          <a:stretch>
            <a:fillRect/>
          </a:stretch>
        </p:blipFill>
        <p:spPr>
          <a:xfrm>
            <a:off x="7810500" y="5602367"/>
            <a:ext cx="274558" cy="219670"/>
          </a:xfrm>
          <a:prstGeom prst="rect">
            <a:avLst/>
          </a:prstGeom>
        </p:spPr>
      </p:pic>
      <p:sp>
        <p:nvSpPr>
          <p:cNvPr id="13" name="Text 10"/>
          <p:cNvSpPr/>
          <p:nvPr/>
        </p:nvSpPr>
        <p:spPr>
          <a:xfrm>
            <a:off x="8304728" y="5535573"/>
            <a:ext cx="5344716" cy="1054418"/>
          </a:xfrm>
          <a:prstGeom prst="rect">
            <a:avLst/>
          </a:prstGeom>
          <a:noFill/>
          <a:ln/>
        </p:spPr>
        <p:txBody>
          <a:bodyPr wrap="square" lIns="0" tIns="0" rIns="0" bIns="0" rtlCol="0" anchor="t"/>
          <a:lstStyle/>
          <a:p>
            <a:pPr marL="0" indent="0" algn="l">
              <a:lnSpc>
                <a:spcPts val="2750"/>
              </a:lnSpc>
              <a:buNone/>
            </a:pPr>
            <a:r>
              <a:rPr lang="en-US" sz="1700" dirty="0">
                <a:solidFill>
                  <a:srgbClr val="000000"/>
                </a:solidFill>
                <a:latin typeface="Funnel Sans" pitchFamily="34" charset="0"/>
                <a:ea typeface="Funnel Sans" pitchFamily="34" charset="-122"/>
                <a:cs typeface="Funnel Sans" pitchFamily="34" charset="-120"/>
              </a:rPr>
              <a:t>Spring's integration significantly simplifies JMS usage, allowing for more concise and robust messaging solutions in Spring-based applications.</a:t>
            </a:r>
            <a:endParaRPr lang="en-US" sz="17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1224</Words>
  <Application>Microsoft Office PowerPoint</Application>
  <PresentationFormat>Personalizar</PresentationFormat>
  <Paragraphs>119</Paragraphs>
  <Slides>10</Slides>
  <Notes>10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10</vt:i4>
      </vt:variant>
    </vt:vector>
  </HeadingPairs>
  <TitlesOfParts>
    <vt:vector size="16" baseType="lpstr">
      <vt:lpstr>Mona Sans Semi Bold</vt:lpstr>
      <vt:lpstr>Consolas</vt:lpstr>
      <vt:lpstr>Calibri</vt:lpstr>
      <vt:lpstr>Funnel Sans</vt:lpstr>
      <vt:lpstr>Arial</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subject/>
  <dc:creator/>
  <cp:lastModifiedBy>Pedro</cp:lastModifiedBy>
  <cp:revision>2</cp:revision>
  <dcterms:created xsi:type="dcterms:W3CDTF">2025-08-09T21:41:49Z</dcterms:created>
  <dcterms:modified xsi:type="dcterms:W3CDTF">2025-08-09T21:53:59Z</dcterms:modified>
</cp:coreProperties>
</file>